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5"/>
  </p:notesMasterIdLst>
  <p:sldIdLst>
    <p:sldId id="256" r:id="rId2"/>
    <p:sldId id="268" r:id="rId3"/>
    <p:sldId id="266" r:id="rId4"/>
    <p:sldId id="267" r:id="rId5"/>
    <p:sldId id="269" r:id="rId6"/>
    <p:sldId id="270" r:id="rId7"/>
    <p:sldId id="273" r:id="rId8"/>
    <p:sldId id="272" r:id="rId9"/>
    <p:sldId id="271" r:id="rId10"/>
    <p:sldId id="275" r:id="rId11"/>
    <p:sldId id="274" r:id="rId12"/>
    <p:sldId id="277" r:id="rId13"/>
    <p:sldId id="265" r:id="rId14"/>
  </p:sldIdLst>
  <p:sldSz cx="9144000" cy="5143500" type="screen16x9"/>
  <p:notesSz cx="6858000" cy="9144000"/>
  <p:embeddedFontLst>
    <p:embeddedFont>
      <p:font typeface="Bahnschrift SemiBold" panose="020B0502040204020203" pitchFamily="34" charset="0"/>
      <p:bold r:id="rId16"/>
    </p:embeddedFont>
    <p:embeddedFont>
      <p:font typeface="Roboto" panose="02000000000000000000"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E14"/>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1010" autoAdjust="0"/>
  </p:normalViewPr>
  <p:slideViewPr>
    <p:cSldViewPr snapToGrid="0">
      <p:cViewPr varScale="1">
        <p:scale>
          <a:sx n="105" d="100"/>
          <a:sy n="105" d="100"/>
        </p:scale>
        <p:origin x="802" y="6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jpg>
</file>

<file path=ppt/media/image14.jpg>
</file>

<file path=ppt/media/image15.jpg>
</file>

<file path=ppt/media/image16.jpg>
</file>

<file path=ppt/media/image2.jpg>
</file>

<file path=ppt/media/image3.pn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2f21ab6bcb7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2f21ab6bcb7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1 1 1">
  <p:cSld name="SECTION_HEADER_1_1_1">
    <p:spTree>
      <p:nvGrpSpPr>
        <p:cNvPr id="1" name="Shape 50"/>
        <p:cNvGrpSpPr/>
        <p:nvPr/>
      </p:nvGrpSpPr>
      <p:grpSpPr>
        <a:xfrm>
          <a:off x="0" y="0"/>
          <a:ext cx="0" cy="0"/>
          <a:chOff x="0" y="0"/>
          <a:chExt cx="0" cy="0"/>
        </a:xfrm>
      </p:grpSpPr>
      <p:pic>
        <p:nvPicPr>
          <p:cNvPr id="51" name="Google Shape;51;p13"/>
          <p:cNvPicPr preferRelativeResize="0"/>
          <p:nvPr userDrawn="1"/>
        </p:nvPicPr>
        <p:blipFill rotWithShape="1">
          <a:blip r:embed="rId2">
            <a:alphaModFix/>
          </a:blip>
          <a:srcRect/>
          <a:stretch/>
        </p:blipFill>
        <p:spPr>
          <a:xfrm>
            <a:off x="0" y="0"/>
            <a:ext cx="9144003" cy="5143501"/>
          </a:xfrm>
          <a:prstGeom prst="rect">
            <a:avLst/>
          </a:prstGeom>
          <a:noFill/>
          <a:ln>
            <a:noFill/>
          </a:ln>
        </p:spPr>
      </p:pic>
      <p:sp>
        <p:nvSpPr>
          <p:cNvPr id="52" name="Google Shape;52;p13"/>
          <p:cNvSpPr>
            <a:spLocks noGrp="1"/>
          </p:cNvSpPr>
          <p:nvPr>
            <p:ph type="pic" idx="2"/>
          </p:nvPr>
        </p:nvSpPr>
        <p:spPr>
          <a:xfrm>
            <a:off x="1860038" y="1722675"/>
            <a:ext cx="1185300" cy="1185300"/>
          </a:xfrm>
          <a:prstGeom prst="ellipse">
            <a:avLst/>
          </a:prstGeom>
          <a:noFill/>
          <a:ln>
            <a:noFill/>
          </a:ln>
        </p:spPr>
        <p:txBody>
          <a:bodyPr/>
          <a:lstStyle/>
          <a:p>
            <a:endParaRPr lang="en-US" dirty="0"/>
          </a:p>
        </p:txBody>
      </p:sp>
      <p:sp>
        <p:nvSpPr>
          <p:cNvPr id="53" name="Google Shape;53;p13"/>
          <p:cNvSpPr txBox="1"/>
          <p:nvPr/>
        </p:nvSpPr>
        <p:spPr>
          <a:xfrm>
            <a:off x="1508760" y="3069775"/>
            <a:ext cx="1674003" cy="910219"/>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700" b="1" dirty="0">
                <a:solidFill>
                  <a:srgbClr val="FFDE14"/>
                </a:solidFill>
                <a:latin typeface="Roboto"/>
                <a:ea typeface="Roboto"/>
                <a:cs typeface="Roboto"/>
                <a:sym typeface="Roboto"/>
              </a:rPr>
              <a:t>Ayush Verma</a:t>
            </a:r>
          </a:p>
          <a:p>
            <a:pPr marL="0" lvl="0" indent="0" algn="ctr" rtl="0">
              <a:lnSpc>
                <a:spcPct val="115000"/>
              </a:lnSpc>
              <a:spcBef>
                <a:spcPts val="0"/>
              </a:spcBef>
              <a:spcAft>
                <a:spcPts val="0"/>
              </a:spcAft>
              <a:buNone/>
            </a:pPr>
            <a:r>
              <a:rPr lang="en" sz="1200" b="1" dirty="0">
                <a:solidFill>
                  <a:srgbClr val="FFDE14"/>
                </a:solidFill>
                <a:latin typeface="Roboto"/>
                <a:ea typeface="Roboto"/>
                <a:cs typeface="Roboto"/>
                <a:sym typeface="Roboto"/>
              </a:rPr>
              <a:t>Team Leader</a:t>
            </a:r>
            <a:endParaRPr sz="1200" b="1" dirty="0">
              <a:solidFill>
                <a:srgbClr val="FFDE14"/>
              </a:solidFill>
              <a:latin typeface="Roboto"/>
              <a:ea typeface="Roboto"/>
              <a:cs typeface="Roboto"/>
              <a:sym typeface="Roboto"/>
            </a:endParaRPr>
          </a:p>
          <a:p>
            <a:pPr marL="0" lvl="0" indent="0" algn="ctr" rtl="0">
              <a:lnSpc>
                <a:spcPct val="115000"/>
              </a:lnSpc>
              <a:spcBef>
                <a:spcPts val="0"/>
              </a:spcBef>
              <a:spcAft>
                <a:spcPts val="0"/>
              </a:spcAft>
              <a:buNone/>
            </a:pPr>
            <a:r>
              <a:rPr lang="en" sz="1200" dirty="0">
                <a:solidFill>
                  <a:schemeClr val="lt1"/>
                </a:solidFill>
                <a:latin typeface="Roboto"/>
                <a:ea typeface="Roboto"/>
                <a:cs typeface="Roboto"/>
                <a:sym typeface="Roboto"/>
              </a:rPr>
              <a:t>Full Stack Developer</a:t>
            </a:r>
            <a:endParaRPr sz="1200" dirty="0">
              <a:solidFill>
                <a:schemeClr val="lt1"/>
              </a:solidFill>
              <a:latin typeface="Roboto"/>
              <a:ea typeface="Roboto"/>
              <a:cs typeface="Roboto"/>
              <a:sym typeface="Roboto"/>
            </a:endParaRPr>
          </a:p>
        </p:txBody>
      </p:sp>
      <p:sp>
        <p:nvSpPr>
          <p:cNvPr id="54" name="Google Shape;54;p13"/>
          <p:cNvSpPr>
            <a:spLocks noGrp="1"/>
          </p:cNvSpPr>
          <p:nvPr>
            <p:ph type="pic" idx="3"/>
          </p:nvPr>
        </p:nvSpPr>
        <p:spPr>
          <a:xfrm>
            <a:off x="4004525" y="1722675"/>
            <a:ext cx="1185300" cy="1185300"/>
          </a:xfrm>
          <a:prstGeom prst="ellipse">
            <a:avLst/>
          </a:prstGeom>
          <a:noFill/>
          <a:ln>
            <a:noFill/>
          </a:ln>
        </p:spPr>
      </p:sp>
      <p:sp>
        <p:nvSpPr>
          <p:cNvPr id="55" name="Google Shape;55;p13"/>
          <p:cNvSpPr txBox="1"/>
          <p:nvPr/>
        </p:nvSpPr>
        <p:spPr>
          <a:xfrm>
            <a:off x="3500846" y="3069775"/>
            <a:ext cx="2305594" cy="910219"/>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sz="1700" b="1" dirty="0" err="1">
                <a:solidFill>
                  <a:srgbClr val="FFDE14"/>
                </a:solidFill>
                <a:latin typeface="Roboto"/>
                <a:ea typeface="Roboto"/>
                <a:cs typeface="Roboto"/>
                <a:sym typeface="Roboto"/>
              </a:rPr>
              <a:t>Aakarshit</a:t>
            </a:r>
            <a:r>
              <a:rPr lang="en-US" sz="1700" b="1" dirty="0">
                <a:solidFill>
                  <a:srgbClr val="FFDE14"/>
                </a:solidFill>
                <a:latin typeface="Roboto"/>
                <a:ea typeface="Roboto"/>
                <a:cs typeface="Roboto"/>
                <a:sym typeface="Roboto"/>
              </a:rPr>
              <a:t> Srivastava</a:t>
            </a:r>
          </a:p>
          <a:p>
            <a:pPr marL="0" lvl="0" indent="0" algn="ctr" rtl="0">
              <a:lnSpc>
                <a:spcPct val="115000"/>
              </a:lnSpc>
              <a:spcBef>
                <a:spcPts val="0"/>
              </a:spcBef>
              <a:spcAft>
                <a:spcPts val="0"/>
              </a:spcAft>
              <a:buNone/>
            </a:pPr>
            <a:r>
              <a:rPr lang="en-US" sz="1200" b="1" dirty="0">
                <a:solidFill>
                  <a:srgbClr val="FFDE14"/>
                </a:solidFill>
                <a:latin typeface="Roboto"/>
                <a:ea typeface="Roboto"/>
                <a:cs typeface="Roboto"/>
                <a:sym typeface="Roboto"/>
              </a:rPr>
              <a:t>Team Member</a:t>
            </a:r>
            <a:endParaRPr sz="1200" b="1" dirty="0">
              <a:solidFill>
                <a:srgbClr val="FFDE14"/>
              </a:solidFill>
              <a:latin typeface="Roboto"/>
              <a:ea typeface="Roboto"/>
              <a:cs typeface="Roboto"/>
              <a:sym typeface="Roboto"/>
            </a:endParaRPr>
          </a:p>
          <a:p>
            <a:pPr marL="0" lvl="0" indent="0" algn="ctr" rtl="0">
              <a:lnSpc>
                <a:spcPct val="115000"/>
              </a:lnSpc>
              <a:spcBef>
                <a:spcPts val="0"/>
              </a:spcBef>
              <a:spcAft>
                <a:spcPts val="0"/>
              </a:spcAft>
              <a:buNone/>
            </a:pPr>
            <a:r>
              <a:rPr lang="en-US" sz="1200" dirty="0">
                <a:solidFill>
                  <a:schemeClr val="lt1"/>
                </a:solidFill>
                <a:latin typeface="Roboto"/>
                <a:ea typeface="Roboto"/>
                <a:cs typeface="Roboto"/>
                <a:sym typeface="Roboto"/>
              </a:rPr>
              <a:t>Machine Learning Researcher</a:t>
            </a:r>
            <a:endParaRPr sz="1200" dirty="0">
              <a:solidFill>
                <a:schemeClr val="lt1"/>
              </a:solidFill>
              <a:latin typeface="Roboto"/>
              <a:ea typeface="Roboto"/>
              <a:cs typeface="Roboto"/>
              <a:sym typeface="Roboto"/>
            </a:endParaRPr>
          </a:p>
        </p:txBody>
      </p:sp>
      <p:sp>
        <p:nvSpPr>
          <p:cNvPr id="56" name="Google Shape;56;p13"/>
          <p:cNvSpPr>
            <a:spLocks noGrp="1"/>
          </p:cNvSpPr>
          <p:nvPr>
            <p:ph type="pic" idx="4"/>
          </p:nvPr>
        </p:nvSpPr>
        <p:spPr>
          <a:xfrm>
            <a:off x="6149013" y="1722675"/>
            <a:ext cx="1185300" cy="1185300"/>
          </a:xfrm>
          <a:prstGeom prst="ellipse">
            <a:avLst/>
          </a:prstGeom>
          <a:noFill/>
          <a:ln>
            <a:noFill/>
          </a:ln>
        </p:spPr>
      </p:sp>
      <p:sp>
        <p:nvSpPr>
          <p:cNvPr id="57" name="Google Shape;57;p13"/>
          <p:cNvSpPr txBox="1"/>
          <p:nvPr/>
        </p:nvSpPr>
        <p:spPr>
          <a:xfrm>
            <a:off x="5986413" y="3069775"/>
            <a:ext cx="1929678" cy="910219"/>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sz="1700" b="1" dirty="0">
                <a:solidFill>
                  <a:srgbClr val="FFDE14"/>
                </a:solidFill>
                <a:latin typeface="Roboto"/>
                <a:ea typeface="Roboto"/>
                <a:cs typeface="Roboto"/>
                <a:sym typeface="Roboto"/>
              </a:rPr>
              <a:t>Bhaskar Banerjee</a:t>
            </a:r>
          </a:p>
          <a:p>
            <a:pPr marL="0" lvl="0" indent="0" algn="ctr" rtl="0">
              <a:lnSpc>
                <a:spcPct val="115000"/>
              </a:lnSpc>
              <a:spcBef>
                <a:spcPts val="0"/>
              </a:spcBef>
              <a:spcAft>
                <a:spcPts val="0"/>
              </a:spcAft>
              <a:buNone/>
            </a:pPr>
            <a:r>
              <a:rPr lang="en-US" sz="1200" b="1" dirty="0">
                <a:solidFill>
                  <a:srgbClr val="FFDE14"/>
                </a:solidFill>
                <a:latin typeface="Roboto"/>
                <a:ea typeface="Roboto"/>
                <a:cs typeface="Roboto"/>
                <a:sym typeface="Roboto"/>
              </a:rPr>
              <a:t>Team Member</a:t>
            </a:r>
            <a:endParaRPr sz="1200" b="1" dirty="0">
              <a:solidFill>
                <a:srgbClr val="FFDE14"/>
              </a:solidFill>
              <a:latin typeface="Roboto"/>
              <a:ea typeface="Roboto"/>
              <a:cs typeface="Roboto"/>
              <a:sym typeface="Roboto"/>
            </a:endParaRPr>
          </a:p>
          <a:p>
            <a:pPr marL="0" lvl="0" indent="0" algn="ctr" rtl="0">
              <a:lnSpc>
                <a:spcPct val="115000"/>
              </a:lnSpc>
              <a:spcBef>
                <a:spcPts val="0"/>
              </a:spcBef>
              <a:spcAft>
                <a:spcPts val="0"/>
              </a:spcAft>
              <a:buNone/>
            </a:pPr>
            <a:r>
              <a:rPr lang="en-US" sz="1200" dirty="0">
                <a:solidFill>
                  <a:schemeClr val="lt1"/>
                </a:solidFill>
                <a:latin typeface="Roboto"/>
                <a:ea typeface="Roboto"/>
                <a:cs typeface="Roboto"/>
                <a:sym typeface="Roboto"/>
              </a:rPr>
              <a:t>Backend Engineer</a:t>
            </a:r>
            <a:endParaRPr sz="1200" dirty="0">
              <a:solidFill>
                <a:schemeClr val="lt1"/>
              </a:solidFill>
              <a:latin typeface="Roboto"/>
              <a:ea typeface="Roboto"/>
              <a:cs typeface="Roboto"/>
              <a:sym typeface="Roboto"/>
            </a:endParaRPr>
          </a:p>
        </p:txBody>
      </p:sp>
      <p:sp>
        <p:nvSpPr>
          <p:cNvPr id="58" name="Google Shape;58;p13"/>
          <p:cNvSpPr txBox="1">
            <a:spLocks noGrp="1"/>
          </p:cNvSpPr>
          <p:nvPr>
            <p:ph type="title" hasCustomPrompt="1"/>
          </p:nvPr>
        </p:nvSpPr>
        <p:spPr>
          <a:xfrm>
            <a:off x="1036875" y="759250"/>
            <a:ext cx="7070400" cy="6123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FFDE14"/>
              </a:buClr>
              <a:buSzPts val="3400"/>
              <a:buFont typeface="Roboto"/>
              <a:buNone/>
              <a:defRPr sz="3400" b="1">
                <a:solidFill>
                  <a:srgbClr val="FFDE14"/>
                </a:solidFill>
                <a:latin typeface="Roboto"/>
                <a:ea typeface="Roboto"/>
                <a:cs typeface="Roboto"/>
                <a:sym typeface="Roboto"/>
              </a:defRPr>
            </a:lvl1pPr>
            <a:lvl2pPr lvl="1" algn="ctr" rtl="0">
              <a:spcBef>
                <a:spcPts val="0"/>
              </a:spcBef>
              <a:spcAft>
                <a:spcPts val="0"/>
              </a:spcAft>
              <a:buSzPts val="3400"/>
              <a:buNone/>
              <a:defRPr sz="3400"/>
            </a:lvl2pPr>
            <a:lvl3pPr lvl="2" algn="ctr" rtl="0">
              <a:spcBef>
                <a:spcPts val="0"/>
              </a:spcBef>
              <a:spcAft>
                <a:spcPts val="0"/>
              </a:spcAft>
              <a:buSzPts val="3400"/>
              <a:buNone/>
              <a:defRPr sz="3400"/>
            </a:lvl3pPr>
            <a:lvl4pPr lvl="3" algn="ctr" rtl="0">
              <a:spcBef>
                <a:spcPts val="0"/>
              </a:spcBef>
              <a:spcAft>
                <a:spcPts val="0"/>
              </a:spcAft>
              <a:buSzPts val="3400"/>
              <a:buNone/>
              <a:defRPr sz="3400"/>
            </a:lvl4pPr>
            <a:lvl5pPr lvl="4" algn="ctr" rtl="0">
              <a:spcBef>
                <a:spcPts val="0"/>
              </a:spcBef>
              <a:spcAft>
                <a:spcPts val="0"/>
              </a:spcAft>
              <a:buSzPts val="3400"/>
              <a:buNone/>
              <a:defRPr sz="3400"/>
            </a:lvl5pPr>
            <a:lvl6pPr lvl="5" algn="ctr" rtl="0">
              <a:spcBef>
                <a:spcPts val="0"/>
              </a:spcBef>
              <a:spcAft>
                <a:spcPts val="0"/>
              </a:spcAft>
              <a:buSzPts val="3400"/>
              <a:buNone/>
              <a:defRPr sz="3400"/>
            </a:lvl6pPr>
            <a:lvl7pPr lvl="6" algn="ctr" rtl="0">
              <a:spcBef>
                <a:spcPts val="0"/>
              </a:spcBef>
              <a:spcAft>
                <a:spcPts val="0"/>
              </a:spcAft>
              <a:buSzPts val="3400"/>
              <a:buNone/>
              <a:defRPr sz="3400"/>
            </a:lvl7pPr>
            <a:lvl8pPr lvl="7" algn="ctr" rtl="0">
              <a:spcBef>
                <a:spcPts val="0"/>
              </a:spcBef>
              <a:spcAft>
                <a:spcPts val="0"/>
              </a:spcAft>
              <a:buSzPts val="3400"/>
              <a:buNone/>
              <a:defRPr sz="3400"/>
            </a:lvl8pPr>
            <a:lvl9pPr lvl="8" algn="ctr" rtl="0">
              <a:spcBef>
                <a:spcPts val="0"/>
              </a:spcBef>
              <a:spcAft>
                <a:spcPts val="0"/>
              </a:spcAft>
              <a:buSzPts val="3400"/>
              <a:buNone/>
              <a:defRPr sz="3400"/>
            </a:lvl9pPr>
          </a:lstStyle>
          <a:p>
            <a:r>
              <a:rPr lang="en-US" dirty="0"/>
              <a:t>Crystal Quantum Shield</a:t>
            </a:r>
            <a:endParaRPr dirty="0"/>
          </a:p>
        </p:txBody>
      </p:sp>
      <p:pic>
        <p:nvPicPr>
          <p:cNvPr id="4" name="Picture 3">
            <a:extLst>
              <a:ext uri="{FF2B5EF4-FFF2-40B4-BE49-F238E27FC236}">
                <a16:creationId xmlns:a16="http://schemas.microsoft.com/office/drawing/2014/main" id="{C330A9E3-AE4F-8A93-7BCD-7EB6EB4B262E}"/>
              </a:ext>
            </a:extLst>
          </p:cNvPr>
          <p:cNvPicPr>
            <a:picLocks noChangeAspect="1"/>
          </p:cNvPicPr>
          <p:nvPr userDrawn="1"/>
        </p:nvPicPr>
        <p:blipFill>
          <a:blip r:embed="rId3"/>
          <a:stretch>
            <a:fillRect/>
          </a:stretch>
        </p:blipFill>
        <p:spPr>
          <a:xfrm>
            <a:off x="8048493" y="4894000"/>
            <a:ext cx="847314" cy="24950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1 1">
  <p:cSld name="TITLE_1_1">
    <p:spTree>
      <p:nvGrpSpPr>
        <p:cNvPr id="1" name="Shape 64"/>
        <p:cNvGrpSpPr/>
        <p:nvPr/>
      </p:nvGrpSpPr>
      <p:grpSpPr>
        <a:xfrm>
          <a:off x="0" y="0"/>
          <a:ext cx="0" cy="0"/>
          <a:chOff x="0" y="0"/>
          <a:chExt cx="0" cy="0"/>
        </a:xfrm>
      </p:grpSpPr>
      <p:sp>
        <p:nvSpPr>
          <p:cNvPr id="65" name="Google Shape;65;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66" name="Google Shape;66;p15"/>
          <p:cNvPicPr preferRelativeResize="0"/>
          <p:nvPr/>
        </p:nvPicPr>
        <p:blipFill>
          <a:blip r:embed="rId2">
            <a:alphaModFix/>
          </a:blip>
          <a:stretch>
            <a:fillRect/>
          </a:stretch>
        </p:blipFill>
        <p:spPr>
          <a:xfrm>
            <a:off x="1850" y="0"/>
            <a:ext cx="9140300" cy="5194851"/>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1 1 1 1">
  <p:cSld name="TITLE_1_1_1_1">
    <p:spTree>
      <p:nvGrpSpPr>
        <p:cNvPr id="1" name="Shape 67"/>
        <p:cNvGrpSpPr/>
        <p:nvPr/>
      </p:nvGrpSpPr>
      <p:grpSpPr>
        <a:xfrm>
          <a:off x="0" y="0"/>
          <a:ext cx="0" cy="0"/>
          <a:chOff x="0" y="0"/>
          <a:chExt cx="0" cy="0"/>
        </a:xfrm>
      </p:grpSpPr>
      <p:sp>
        <p:nvSpPr>
          <p:cNvPr id="68" name="Google Shape;68;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69" name="Google Shape;69;p16"/>
          <p:cNvPicPr preferRelativeResize="0"/>
          <p:nvPr/>
        </p:nvPicPr>
        <p:blipFill>
          <a:blip r:embed="rId2">
            <a:alphaModFix/>
          </a:blip>
          <a:stretch>
            <a:fillRect/>
          </a:stretch>
        </p:blipFill>
        <p:spPr>
          <a:xfrm>
            <a:off x="0" y="-2379"/>
            <a:ext cx="9144000" cy="5148254"/>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4.jpg"/></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11.xml"/><Relationship Id="rId4" Type="http://schemas.openxmlformats.org/officeDocument/2006/relationships/image" Target="../media/image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Google Shape;74;p17"/>
          <p:cNvPicPr preferRelativeResize="0"/>
          <p:nvPr/>
        </p:nvPicPr>
        <p:blipFill>
          <a:blip r:embed="rId3">
            <a:alphaModFix/>
          </a:blip>
          <a:stretch>
            <a:fillRect/>
          </a:stretch>
        </p:blipFill>
        <p:spPr>
          <a:xfrm>
            <a:off x="0" y="0"/>
            <a:ext cx="9143990"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C884C17-6032-9DFD-5196-FFACD28E3C90}"/>
              </a:ext>
            </a:extLst>
          </p:cNvPr>
          <p:cNvSpPr txBox="1"/>
          <p:nvPr/>
        </p:nvSpPr>
        <p:spPr>
          <a:xfrm>
            <a:off x="758370" y="195943"/>
            <a:ext cx="7797801" cy="523220"/>
          </a:xfrm>
          <a:prstGeom prst="rect">
            <a:avLst/>
          </a:prstGeom>
          <a:noFill/>
        </p:spPr>
        <p:txBody>
          <a:bodyPr wrap="square" rtlCol="0">
            <a:spAutoFit/>
          </a:bodyPr>
          <a:lstStyle/>
          <a:p>
            <a:r>
              <a:rPr lang="en-US" sz="2800" b="1" dirty="0">
                <a:solidFill>
                  <a:schemeClr val="bg1"/>
                </a:solidFill>
                <a:latin typeface="Bahnschrift SemiBold" panose="020B0502040204020203" pitchFamily="34" charset="0"/>
              </a:rPr>
              <a:t>Result and Analysis : </a:t>
            </a:r>
            <a:r>
              <a:rPr lang="en-US" sz="1800" b="1" dirty="0">
                <a:solidFill>
                  <a:srgbClr val="FFDE14"/>
                </a:solidFill>
                <a:latin typeface="Bahnschrift SemiBold" panose="020B0502040204020203" pitchFamily="34" charset="0"/>
              </a:rPr>
              <a:t>Pre-Development Dashboard Insights</a:t>
            </a:r>
          </a:p>
        </p:txBody>
      </p:sp>
      <p:pic>
        <p:nvPicPr>
          <p:cNvPr id="6" name="Picture 5">
            <a:extLst>
              <a:ext uri="{FF2B5EF4-FFF2-40B4-BE49-F238E27FC236}">
                <a16:creationId xmlns:a16="http://schemas.microsoft.com/office/drawing/2014/main" id="{76BD87AD-AFF2-20E6-5E11-F56BC00755B4}"/>
              </a:ext>
            </a:extLst>
          </p:cNvPr>
          <p:cNvPicPr>
            <a:picLocks noChangeAspect="1"/>
          </p:cNvPicPr>
          <p:nvPr/>
        </p:nvPicPr>
        <p:blipFill>
          <a:blip r:embed="rId2"/>
          <a:stretch>
            <a:fillRect/>
          </a:stretch>
        </p:blipFill>
        <p:spPr>
          <a:xfrm>
            <a:off x="758371" y="1153886"/>
            <a:ext cx="2797630" cy="3701144"/>
          </a:xfrm>
          <a:prstGeom prst="rect">
            <a:avLst/>
          </a:prstGeom>
        </p:spPr>
      </p:pic>
      <p:pic>
        <p:nvPicPr>
          <p:cNvPr id="10" name="Picture 9">
            <a:extLst>
              <a:ext uri="{FF2B5EF4-FFF2-40B4-BE49-F238E27FC236}">
                <a16:creationId xmlns:a16="http://schemas.microsoft.com/office/drawing/2014/main" id="{FC1DA693-8E42-9C4C-DC26-44D2C4ACC0E9}"/>
              </a:ext>
            </a:extLst>
          </p:cNvPr>
          <p:cNvPicPr>
            <a:picLocks noChangeAspect="1"/>
          </p:cNvPicPr>
          <p:nvPr/>
        </p:nvPicPr>
        <p:blipFill>
          <a:blip r:embed="rId3"/>
          <a:stretch>
            <a:fillRect/>
          </a:stretch>
        </p:blipFill>
        <p:spPr>
          <a:xfrm>
            <a:off x="3722915" y="1153886"/>
            <a:ext cx="2387600" cy="3701144"/>
          </a:xfrm>
          <a:prstGeom prst="rect">
            <a:avLst/>
          </a:prstGeom>
        </p:spPr>
      </p:pic>
      <p:pic>
        <p:nvPicPr>
          <p:cNvPr id="12" name="Picture 11">
            <a:extLst>
              <a:ext uri="{FF2B5EF4-FFF2-40B4-BE49-F238E27FC236}">
                <a16:creationId xmlns:a16="http://schemas.microsoft.com/office/drawing/2014/main" id="{26CF4475-89A9-93AF-828F-8B547E025999}"/>
              </a:ext>
            </a:extLst>
          </p:cNvPr>
          <p:cNvPicPr>
            <a:picLocks noChangeAspect="1"/>
          </p:cNvPicPr>
          <p:nvPr/>
        </p:nvPicPr>
        <p:blipFill>
          <a:blip r:embed="rId4"/>
          <a:stretch>
            <a:fillRect/>
          </a:stretch>
        </p:blipFill>
        <p:spPr>
          <a:xfrm>
            <a:off x="6277429" y="1153885"/>
            <a:ext cx="2330718" cy="3701145"/>
          </a:xfrm>
          <a:prstGeom prst="rect">
            <a:avLst/>
          </a:prstGeom>
        </p:spPr>
      </p:pic>
    </p:spTree>
    <p:extLst>
      <p:ext uri="{BB962C8B-B14F-4D97-AF65-F5344CB8AC3E}">
        <p14:creationId xmlns:p14="http://schemas.microsoft.com/office/powerpoint/2010/main" val="19468103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4C168F3-FDF5-2CB8-0522-C2BA34F8E7D2}"/>
              </a:ext>
            </a:extLst>
          </p:cNvPr>
          <p:cNvSpPr txBox="1"/>
          <p:nvPr/>
        </p:nvSpPr>
        <p:spPr>
          <a:xfrm>
            <a:off x="812800" y="341086"/>
            <a:ext cx="7409542" cy="4662815"/>
          </a:xfrm>
          <a:prstGeom prst="rect">
            <a:avLst/>
          </a:prstGeom>
          <a:noFill/>
        </p:spPr>
        <p:txBody>
          <a:bodyPr wrap="square" rtlCol="0">
            <a:spAutoFit/>
          </a:bodyPr>
          <a:lstStyle/>
          <a:p>
            <a:r>
              <a:rPr lang="en-US" sz="2000" dirty="0">
                <a:solidFill>
                  <a:schemeClr val="bg1"/>
                </a:solidFill>
                <a:latin typeface="Bahnschrift SemiBold" panose="020B0502040204020203" pitchFamily="34" charset="0"/>
              </a:rPr>
              <a:t>Challenges and Limitations in Development</a:t>
            </a:r>
          </a:p>
          <a:p>
            <a:endParaRPr lang="en-US" sz="900" dirty="0">
              <a:solidFill>
                <a:schemeClr val="bg1"/>
              </a:solidFill>
            </a:endParaRPr>
          </a:p>
          <a:p>
            <a:pPr marL="285750" indent="-285750">
              <a:buClr>
                <a:srgbClr val="FFDE14"/>
              </a:buClr>
              <a:buFont typeface="Arial" panose="020B0604020202020204" pitchFamily="34" charset="0"/>
              <a:buChar char="•"/>
            </a:pPr>
            <a:r>
              <a:rPr lang="en-US" sz="1200" dirty="0">
                <a:solidFill>
                  <a:schemeClr val="bg1"/>
                </a:solidFill>
                <a:latin typeface="Bahnschrift SemiBold" panose="020B0502040204020203" pitchFamily="34" charset="0"/>
              </a:rPr>
              <a:t>Integration Complexity: </a:t>
            </a:r>
            <a:r>
              <a:rPr lang="en-US" sz="1200" dirty="0">
                <a:solidFill>
                  <a:srgbClr val="FFDE14"/>
                </a:solidFill>
                <a:latin typeface="Bahnschrift SemiBold" panose="020B0502040204020203" pitchFamily="34" charset="0"/>
              </a:rPr>
              <a:t>Difficulty integrating with diverse technology stacks and legacy systems.</a:t>
            </a:r>
          </a:p>
          <a:p>
            <a:pPr marL="285750" indent="-285750">
              <a:buClr>
                <a:srgbClr val="FFDE14"/>
              </a:buClr>
              <a:buFont typeface="Arial" panose="020B0604020202020204" pitchFamily="34" charset="0"/>
              <a:buChar char="•"/>
            </a:pPr>
            <a:r>
              <a:rPr lang="en-US" sz="1200" dirty="0">
                <a:solidFill>
                  <a:schemeClr val="bg1"/>
                </a:solidFill>
                <a:latin typeface="Bahnschrift SemiBold" panose="020B0502040204020203" pitchFamily="34" charset="0"/>
              </a:rPr>
              <a:t>Performance Trade-offs: </a:t>
            </a:r>
            <a:r>
              <a:rPr lang="en-US" sz="1200" dirty="0">
                <a:solidFill>
                  <a:srgbClr val="FFDE14"/>
                </a:solidFill>
                <a:latin typeface="Bahnschrift SemiBold" panose="020B0502040204020203" pitchFamily="34" charset="0"/>
              </a:rPr>
              <a:t>Balancing security enhancements with maintaining optimal system 	                           performance and latency.</a:t>
            </a:r>
          </a:p>
          <a:p>
            <a:pPr marL="285750" indent="-285750">
              <a:buClr>
                <a:srgbClr val="FFDE14"/>
              </a:buClr>
              <a:buFont typeface="Arial" panose="020B0604020202020204" pitchFamily="34" charset="0"/>
              <a:buChar char="•"/>
            </a:pPr>
            <a:r>
              <a:rPr lang="en-US" sz="1200" dirty="0">
                <a:solidFill>
                  <a:schemeClr val="bg1"/>
                </a:solidFill>
                <a:latin typeface="Bahnschrift SemiBold" panose="020B0502040204020203" pitchFamily="34" charset="0"/>
              </a:rPr>
              <a:t>Scalability Issues: </a:t>
            </a:r>
            <a:r>
              <a:rPr lang="en-US" sz="1200" dirty="0">
                <a:solidFill>
                  <a:srgbClr val="FFDE14"/>
                </a:solidFill>
                <a:latin typeface="Bahnschrift SemiBold" panose="020B0502040204020203" pitchFamily="34" charset="0"/>
              </a:rPr>
              <a:t>Ensuring the solution scales effectively with growing traffic and user demands.</a:t>
            </a:r>
          </a:p>
          <a:p>
            <a:pPr marL="285750" indent="-285750">
              <a:buClr>
                <a:srgbClr val="FFDE14"/>
              </a:buClr>
              <a:buFont typeface="Arial" panose="020B0604020202020204" pitchFamily="34" charset="0"/>
              <a:buChar char="•"/>
            </a:pPr>
            <a:r>
              <a:rPr lang="en-US" sz="1200" dirty="0">
                <a:solidFill>
                  <a:schemeClr val="bg1"/>
                </a:solidFill>
                <a:latin typeface="Bahnschrift SemiBold" panose="020B0502040204020203" pitchFamily="34" charset="0"/>
              </a:rPr>
              <a:t>Resource Constraints: </a:t>
            </a:r>
            <a:r>
              <a:rPr lang="en-US" sz="1200" dirty="0">
                <a:solidFill>
                  <a:srgbClr val="FFDE14"/>
                </a:solidFill>
                <a:latin typeface="Bahnschrift SemiBold" panose="020B0502040204020203" pitchFamily="34" charset="0"/>
              </a:rPr>
              <a:t>Limited skilled personnel in advanced encryption and secure API design.</a:t>
            </a:r>
          </a:p>
          <a:p>
            <a:pPr marL="285750" indent="-285750">
              <a:buClr>
                <a:srgbClr val="FFDE14"/>
              </a:buClr>
              <a:buFont typeface="Arial" panose="020B0604020202020204" pitchFamily="34" charset="0"/>
              <a:buChar char="•"/>
            </a:pPr>
            <a:r>
              <a:rPr lang="en-US" sz="1200" dirty="0">
                <a:solidFill>
                  <a:schemeClr val="bg1"/>
                </a:solidFill>
                <a:latin typeface="Bahnschrift SemiBold" panose="020B0502040204020203" pitchFamily="34" charset="0"/>
              </a:rPr>
              <a:t>Security Testing Challenges: </a:t>
            </a:r>
            <a:r>
              <a:rPr lang="en-US" sz="1200" dirty="0">
                <a:solidFill>
                  <a:srgbClr val="FFDE14"/>
                </a:solidFill>
                <a:latin typeface="Bahnschrift SemiBold" panose="020B0502040204020203" pitchFamily="34" charset="0"/>
              </a:rPr>
              <a:t>Difficulty conducting comprehensive security testing across 	      	                                all API endpoints.</a:t>
            </a:r>
          </a:p>
          <a:p>
            <a:pPr>
              <a:buClr>
                <a:srgbClr val="FFDE14"/>
              </a:buClr>
            </a:pPr>
            <a:endParaRPr lang="en-US" sz="500" dirty="0">
              <a:solidFill>
                <a:srgbClr val="FFDE14"/>
              </a:solidFill>
              <a:latin typeface="Bahnschrift SemiBold" panose="020B0502040204020203" pitchFamily="34" charset="0"/>
            </a:endParaRPr>
          </a:p>
          <a:p>
            <a:pPr>
              <a:buClr>
                <a:srgbClr val="FFDE14"/>
              </a:buClr>
            </a:pPr>
            <a:r>
              <a:rPr lang="en-US" sz="2000" dirty="0">
                <a:solidFill>
                  <a:schemeClr val="bg1"/>
                </a:solidFill>
                <a:latin typeface="Bahnschrift SemiBold" panose="020B0502040204020203" pitchFamily="34" charset="0"/>
              </a:rPr>
              <a:t>Recommendations and Future Work</a:t>
            </a:r>
          </a:p>
          <a:p>
            <a:pPr>
              <a:buClr>
                <a:srgbClr val="FFDE14"/>
              </a:buClr>
            </a:pPr>
            <a:endParaRPr lang="en-US" sz="900" dirty="0">
              <a:solidFill>
                <a:schemeClr val="bg1"/>
              </a:solidFill>
              <a:latin typeface="Bahnschrift SemiBold" panose="020B0502040204020203" pitchFamily="34" charset="0"/>
            </a:endParaRPr>
          </a:p>
          <a:p>
            <a:pPr marL="171450" indent="-171450">
              <a:buClr>
                <a:srgbClr val="FFDE14"/>
              </a:buClr>
              <a:buFont typeface="Arial" panose="020B0604020202020204" pitchFamily="34" charset="0"/>
              <a:buChar char="•"/>
            </a:pPr>
            <a:r>
              <a:rPr lang="en-US" sz="1200" dirty="0">
                <a:solidFill>
                  <a:schemeClr val="bg1"/>
                </a:solidFill>
                <a:latin typeface="Bahnschrift SemiBold" panose="020B0502040204020203" pitchFamily="34" charset="0"/>
              </a:rPr>
              <a:t>Continuous Security Enhancements: </a:t>
            </a:r>
            <a:r>
              <a:rPr lang="en-US" sz="1200" dirty="0">
                <a:solidFill>
                  <a:srgbClr val="FFDE14"/>
                </a:solidFill>
                <a:latin typeface="Bahnschrift SemiBold" panose="020B0502040204020203" pitchFamily="34" charset="0"/>
              </a:rPr>
              <a:t>Implement automated security testing in a CI/CD pipeline.</a:t>
            </a:r>
          </a:p>
          <a:p>
            <a:pPr marL="171450" indent="-171450">
              <a:buClr>
                <a:srgbClr val="FFDE14"/>
              </a:buClr>
              <a:buFont typeface="Arial" panose="020B0604020202020204" pitchFamily="34" charset="0"/>
              <a:buChar char="•"/>
            </a:pPr>
            <a:r>
              <a:rPr lang="en-US" sz="1200" dirty="0">
                <a:solidFill>
                  <a:schemeClr val="bg1"/>
                </a:solidFill>
                <a:latin typeface="Bahnschrift SemiBold" panose="020B0502040204020203" pitchFamily="34" charset="0"/>
              </a:rPr>
              <a:t>Performance Optimization: </a:t>
            </a:r>
            <a:r>
              <a:rPr lang="en-US" sz="1200" dirty="0">
                <a:solidFill>
                  <a:srgbClr val="FFDE14"/>
                </a:solidFill>
                <a:latin typeface="Bahnschrift SemiBold" panose="020B0502040204020203" pitchFamily="34" charset="0"/>
              </a:rPr>
              <a:t>Continuously optimize configurations to reduce latency without        	                           compromising security.</a:t>
            </a:r>
          </a:p>
          <a:p>
            <a:pPr marL="171450" indent="-171450">
              <a:buClr>
                <a:srgbClr val="FFDE14"/>
              </a:buClr>
              <a:buFont typeface="Arial" panose="020B0604020202020204" pitchFamily="34" charset="0"/>
              <a:buChar char="•"/>
            </a:pPr>
            <a:r>
              <a:rPr lang="en-US" sz="1200" dirty="0">
                <a:solidFill>
                  <a:schemeClr val="bg1"/>
                </a:solidFill>
                <a:latin typeface="Bahnschrift SemiBold" panose="020B0502040204020203" pitchFamily="34" charset="0"/>
              </a:rPr>
              <a:t>Scalability Improvements: </a:t>
            </a:r>
            <a:r>
              <a:rPr lang="en-US" sz="1200" dirty="0">
                <a:solidFill>
                  <a:srgbClr val="FFDE14"/>
                </a:solidFill>
                <a:latin typeface="Bahnschrift SemiBold" panose="020B0502040204020203" pitchFamily="34" charset="0"/>
              </a:rPr>
              <a:t>Modularize components and use cloud-native solutions for dynamic 	                          scalability.</a:t>
            </a:r>
          </a:p>
          <a:p>
            <a:pPr marL="171450" indent="-171450">
              <a:buClr>
                <a:srgbClr val="FFDE14"/>
              </a:buClr>
              <a:buFont typeface="Arial" panose="020B0604020202020204" pitchFamily="34" charset="0"/>
              <a:buChar char="•"/>
            </a:pPr>
            <a:r>
              <a:rPr lang="en-US" sz="1200" dirty="0">
                <a:solidFill>
                  <a:schemeClr val="bg1"/>
                </a:solidFill>
                <a:latin typeface="Bahnschrift SemiBold" panose="020B0502040204020203" pitchFamily="34" charset="0"/>
              </a:rPr>
              <a:t>Enhanced User Training: </a:t>
            </a:r>
            <a:r>
              <a:rPr lang="en-US" sz="1200" dirty="0">
                <a:solidFill>
                  <a:srgbClr val="FFDE14"/>
                </a:solidFill>
                <a:latin typeface="Bahnschrift SemiBold" panose="020B0502040204020203" pitchFamily="34" charset="0"/>
              </a:rPr>
              <a:t>Provide ongoing training to keep developers updated on the latest security 	                       practices.</a:t>
            </a:r>
          </a:p>
          <a:p>
            <a:pPr marL="171450" indent="-171450">
              <a:buClr>
                <a:srgbClr val="FFDE14"/>
              </a:buClr>
              <a:buFont typeface="Arial" panose="020B0604020202020204" pitchFamily="34" charset="0"/>
              <a:buChar char="•"/>
            </a:pPr>
            <a:r>
              <a:rPr lang="en-US" sz="1200" dirty="0">
                <a:solidFill>
                  <a:schemeClr val="bg1"/>
                </a:solidFill>
                <a:latin typeface="Bahnschrift SemiBold" panose="020B0502040204020203" pitchFamily="34" charset="0"/>
              </a:rPr>
              <a:t>Expanded Security Coverage: </a:t>
            </a:r>
            <a:r>
              <a:rPr lang="en-US" sz="1200" dirty="0">
                <a:solidFill>
                  <a:srgbClr val="FFDE14"/>
                </a:solidFill>
                <a:latin typeface="Bahnschrift SemiBold" panose="020B0502040204020203" pitchFamily="34" charset="0"/>
              </a:rPr>
              <a:t>Broaden security testing to include real-world scenarios and edge cases.</a:t>
            </a:r>
          </a:p>
          <a:p>
            <a:pPr marL="171450" indent="-171450">
              <a:buClr>
                <a:srgbClr val="FFDE14"/>
              </a:buClr>
              <a:buFont typeface="Arial" panose="020B0604020202020204" pitchFamily="34" charset="0"/>
              <a:buChar char="•"/>
            </a:pPr>
            <a:r>
              <a:rPr lang="en-US" sz="1200" dirty="0">
                <a:solidFill>
                  <a:schemeClr val="bg1"/>
                </a:solidFill>
                <a:latin typeface="Bahnschrift SemiBold" panose="020B0502040204020203" pitchFamily="34" charset="0"/>
              </a:rPr>
              <a:t>User Feedback and Iteration: </a:t>
            </a:r>
            <a:r>
              <a:rPr lang="en-US" sz="1200" dirty="0">
                <a:solidFill>
                  <a:srgbClr val="FFDE14"/>
                </a:solidFill>
                <a:latin typeface="Bahnschrift SemiBold" panose="020B0502040204020203" pitchFamily="34" charset="0"/>
              </a:rPr>
              <a:t>Establish a feedback loop to gather insights and drive iterative 	                               improvements.</a:t>
            </a:r>
          </a:p>
          <a:p>
            <a:pPr marL="171450" indent="-171450">
              <a:buClr>
                <a:srgbClr val="FFDE14"/>
              </a:buClr>
              <a:buFont typeface="Arial" panose="020B0604020202020204" pitchFamily="34" charset="0"/>
              <a:buChar char="•"/>
            </a:pPr>
            <a:r>
              <a:rPr lang="en-US" sz="1200" b="1" dirty="0">
                <a:solidFill>
                  <a:schemeClr val="bg1"/>
                </a:solidFill>
                <a:latin typeface="Bahnschrift SemiBold" panose="020B0502040204020203" pitchFamily="34" charset="0"/>
              </a:rPr>
              <a:t>Explore Generative AI:</a:t>
            </a:r>
            <a:r>
              <a:rPr lang="en-US" sz="1200" dirty="0">
                <a:solidFill>
                  <a:schemeClr val="bg1"/>
                </a:solidFill>
                <a:latin typeface="Bahnschrift SemiBold" panose="020B0502040204020203" pitchFamily="34" charset="0"/>
              </a:rPr>
              <a:t> </a:t>
            </a:r>
            <a:r>
              <a:rPr lang="en-US" sz="1200" dirty="0">
                <a:solidFill>
                  <a:srgbClr val="FFDE14"/>
                </a:solidFill>
                <a:latin typeface="Bahnschrift SemiBold" panose="020B0502040204020203" pitchFamily="34" charset="0"/>
              </a:rPr>
              <a:t>Investigate generative AI for automating security code generation and improving 	                    threat modeling.</a:t>
            </a:r>
          </a:p>
        </p:txBody>
      </p:sp>
    </p:spTree>
    <p:extLst>
      <p:ext uri="{BB962C8B-B14F-4D97-AF65-F5344CB8AC3E}">
        <p14:creationId xmlns:p14="http://schemas.microsoft.com/office/powerpoint/2010/main" val="507174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E591461-9D6A-8959-3516-78183203F39B}"/>
              </a:ext>
            </a:extLst>
          </p:cNvPr>
          <p:cNvSpPr txBox="1"/>
          <p:nvPr/>
        </p:nvSpPr>
        <p:spPr>
          <a:xfrm>
            <a:off x="762000" y="638629"/>
            <a:ext cx="7373257" cy="3662541"/>
          </a:xfrm>
          <a:prstGeom prst="rect">
            <a:avLst/>
          </a:prstGeom>
          <a:noFill/>
        </p:spPr>
        <p:txBody>
          <a:bodyPr wrap="square" rtlCol="0">
            <a:spAutoFit/>
          </a:bodyPr>
          <a:lstStyle/>
          <a:p>
            <a:r>
              <a:rPr lang="en-US" sz="2800" dirty="0">
                <a:solidFill>
                  <a:schemeClr val="bg1"/>
                </a:solidFill>
                <a:latin typeface="Bahnschrift SemiBold" panose="020B0502040204020203" pitchFamily="34" charset="0"/>
              </a:rPr>
              <a:t>References &amp; Citations</a:t>
            </a:r>
          </a:p>
          <a:p>
            <a:endParaRPr lang="en-US" sz="1200" dirty="0">
              <a:solidFill>
                <a:schemeClr val="bg1"/>
              </a:solidFill>
              <a:latin typeface="Bahnschrift SemiBold" panose="020B0502040204020203" pitchFamily="34" charset="0"/>
            </a:endParaRPr>
          </a:p>
          <a:p>
            <a:pPr marL="171450" indent="-171450">
              <a:buClr>
                <a:srgbClr val="FFDE14"/>
              </a:buClr>
              <a:buFont typeface="Arial" panose="020B0604020202020204" pitchFamily="34" charset="0"/>
              <a:buChar char="•"/>
            </a:pPr>
            <a:r>
              <a:rPr lang="en-US" sz="1200" dirty="0" err="1">
                <a:solidFill>
                  <a:srgbClr val="FFDE14"/>
                </a:solidFill>
                <a:latin typeface="Bahnschrift SemiBold" panose="020B0502040204020203" pitchFamily="34" charset="0"/>
              </a:rPr>
              <a:t>Hekkala</a:t>
            </a:r>
            <a:r>
              <a:rPr lang="en-US" sz="1200" dirty="0">
                <a:solidFill>
                  <a:srgbClr val="FFDE14"/>
                </a:solidFill>
                <a:latin typeface="Bahnschrift SemiBold" panose="020B0502040204020203" pitchFamily="34" charset="0"/>
              </a:rPr>
              <a:t>, J., </a:t>
            </a:r>
            <a:r>
              <a:rPr lang="en-US" sz="1200" dirty="0" err="1">
                <a:solidFill>
                  <a:srgbClr val="FFDE14"/>
                </a:solidFill>
                <a:latin typeface="Bahnschrift SemiBold" panose="020B0502040204020203" pitchFamily="34" charset="0"/>
              </a:rPr>
              <a:t>Muurman</a:t>
            </a:r>
            <a:r>
              <a:rPr lang="en-US" sz="1200" dirty="0">
                <a:solidFill>
                  <a:srgbClr val="FFDE14"/>
                </a:solidFill>
                <a:latin typeface="Bahnschrift SemiBold" panose="020B0502040204020203" pitchFamily="34" charset="0"/>
              </a:rPr>
              <a:t>, M., </a:t>
            </a:r>
            <a:r>
              <a:rPr lang="en-US" sz="1200" dirty="0" err="1">
                <a:solidFill>
                  <a:srgbClr val="FFDE14"/>
                </a:solidFill>
                <a:latin typeface="Bahnschrift SemiBold" panose="020B0502040204020203" pitchFamily="34" charset="0"/>
              </a:rPr>
              <a:t>Halunen</a:t>
            </a:r>
            <a:r>
              <a:rPr lang="en-US" sz="1200" dirty="0">
                <a:solidFill>
                  <a:srgbClr val="FFDE14"/>
                </a:solidFill>
                <a:latin typeface="Bahnschrift SemiBold" panose="020B0502040204020203" pitchFamily="34" charset="0"/>
              </a:rPr>
              <a:t>, K., &amp; </a:t>
            </a:r>
            <a:r>
              <a:rPr lang="en-US" sz="1200" dirty="0" err="1">
                <a:solidFill>
                  <a:srgbClr val="FFDE14"/>
                </a:solidFill>
                <a:latin typeface="Bahnschrift SemiBold" panose="020B0502040204020203" pitchFamily="34" charset="0"/>
              </a:rPr>
              <a:t>Vallivaara</a:t>
            </a:r>
            <a:r>
              <a:rPr lang="en-US" sz="1200" dirty="0">
                <a:solidFill>
                  <a:srgbClr val="FFDE14"/>
                </a:solidFill>
                <a:latin typeface="Bahnschrift SemiBold" panose="020B0502040204020203" pitchFamily="34" charset="0"/>
              </a:rPr>
              <a:t>, V. (2023). Implementing Post-quantum Cryptography for Developers. SN Computer Science, 4(4)  https://doi.org/10.1007/s42979-023-01724-1 </a:t>
            </a:r>
            <a:endParaRPr lang="en-US" sz="1200" dirty="0">
              <a:solidFill>
                <a:schemeClr val="bg1"/>
              </a:solidFill>
              <a:latin typeface="Bahnschrift SemiBold" panose="020B0502040204020203" pitchFamily="34" charset="0"/>
            </a:endParaRPr>
          </a:p>
          <a:p>
            <a:pPr marL="171450" indent="-171450">
              <a:buClr>
                <a:srgbClr val="FFDE14"/>
              </a:buClr>
              <a:buFont typeface="Arial" panose="020B0604020202020204" pitchFamily="34" charset="0"/>
              <a:buChar char="•"/>
            </a:pPr>
            <a:r>
              <a:rPr lang="en-US" sz="1200" dirty="0" err="1">
                <a:solidFill>
                  <a:srgbClr val="FFDE14"/>
                </a:solidFill>
                <a:latin typeface="Bahnschrift SemiBold" panose="020B0502040204020203" pitchFamily="34" charset="0"/>
              </a:rPr>
              <a:t>Avanzi</a:t>
            </a:r>
            <a:r>
              <a:rPr lang="en-US" sz="1200" dirty="0">
                <a:solidFill>
                  <a:srgbClr val="FFDE14"/>
                </a:solidFill>
                <a:latin typeface="Bahnschrift SemiBold" panose="020B0502040204020203" pitchFamily="34" charset="0"/>
              </a:rPr>
              <a:t>, R., Bos, J., </a:t>
            </a:r>
            <a:r>
              <a:rPr lang="en-US" sz="1200" dirty="0" err="1">
                <a:solidFill>
                  <a:srgbClr val="FFDE14"/>
                </a:solidFill>
                <a:latin typeface="Bahnschrift SemiBold" panose="020B0502040204020203" pitchFamily="34" charset="0"/>
              </a:rPr>
              <a:t>Ducas</a:t>
            </a:r>
            <a:r>
              <a:rPr lang="en-US" sz="1200" dirty="0">
                <a:solidFill>
                  <a:srgbClr val="FFDE14"/>
                </a:solidFill>
                <a:latin typeface="Bahnschrift SemiBold" panose="020B0502040204020203" pitchFamily="34" charset="0"/>
              </a:rPr>
              <a:t>, L., </a:t>
            </a:r>
            <a:r>
              <a:rPr lang="en-US" sz="1200" dirty="0" err="1">
                <a:solidFill>
                  <a:srgbClr val="FFDE14"/>
                </a:solidFill>
                <a:latin typeface="Bahnschrift SemiBold" panose="020B0502040204020203" pitchFamily="34" charset="0"/>
              </a:rPr>
              <a:t>Kiltz</a:t>
            </a:r>
            <a:r>
              <a:rPr lang="en-US" sz="1200" dirty="0">
                <a:solidFill>
                  <a:srgbClr val="FFDE14"/>
                </a:solidFill>
                <a:latin typeface="Bahnschrift SemiBold" panose="020B0502040204020203" pitchFamily="34" charset="0"/>
              </a:rPr>
              <a:t>, E., </a:t>
            </a:r>
            <a:r>
              <a:rPr lang="en-US" sz="1200" dirty="0" err="1">
                <a:solidFill>
                  <a:srgbClr val="FFDE14"/>
                </a:solidFill>
                <a:latin typeface="Bahnschrift SemiBold" panose="020B0502040204020203" pitchFamily="34" charset="0"/>
              </a:rPr>
              <a:t>Lepoint</a:t>
            </a:r>
            <a:r>
              <a:rPr lang="en-US" sz="1200" dirty="0">
                <a:solidFill>
                  <a:srgbClr val="FFDE14"/>
                </a:solidFill>
                <a:latin typeface="Bahnschrift SemiBold" panose="020B0502040204020203" pitchFamily="34" charset="0"/>
              </a:rPr>
              <a:t>, T., </a:t>
            </a:r>
            <a:r>
              <a:rPr lang="en-US" sz="1200" dirty="0" err="1">
                <a:solidFill>
                  <a:srgbClr val="FFDE14"/>
                </a:solidFill>
                <a:latin typeface="Bahnschrift SemiBold" panose="020B0502040204020203" pitchFamily="34" charset="0"/>
              </a:rPr>
              <a:t>Lyubashevsky</a:t>
            </a:r>
            <a:r>
              <a:rPr lang="en-US" sz="1200" dirty="0">
                <a:solidFill>
                  <a:srgbClr val="FFDE14"/>
                </a:solidFill>
                <a:latin typeface="Bahnschrift SemiBold" panose="020B0502040204020203" pitchFamily="34" charset="0"/>
              </a:rPr>
              <a:t>, V., Schanck, J. M., Schwabe, P., Seiler, G., &amp; </a:t>
            </a:r>
            <a:r>
              <a:rPr lang="en-US" sz="1200" dirty="0" err="1">
                <a:solidFill>
                  <a:srgbClr val="FFDE14"/>
                </a:solidFill>
                <a:latin typeface="Bahnschrift SemiBold" panose="020B0502040204020203" pitchFamily="34" charset="0"/>
              </a:rPr>
              <a:t>Stehlé</a:t>
            </a:r>
            <a:r>
              <a:rPr lang="en-US" sz="1200" dirty="0">
                <a:solidFill>
                  <a:srgbClr val="FFDE14"/>
                </a:solidFill>
                <a:latin typeface="Bahnschrift SemiBold" panose="020B0502040204020203" pitchFamily="34" charset="0"/>
              </a:rPr>
              <a:t>, D. (2021). CRYSTALS-</a:t>
            </a:r>
            <a:r>
              <a:rPr lang="en-US" sz="1200" dirty="0" err="1">
                <a:solidFill>
                  <a:srgbClr val="FFDE14"/>
                </a:solidFill>
                <a:latin typeface="Bahnschrift SemiBold" panose="020B0502040204020203" pitchFamily="34" charset="0"/>
              </a:rPr>
              <a:t>Kyber</a:t>
            </a:r>
            <a:r>
              <a:rPr lang="en-US" sz="1200" dirty="0">
                <a:solidFill>
                  <a:srgbClr val="FFDE14"/>
                </a:solidFill>
                <a:latin typeface="Bahnschrift SemiBold" panose="020B0502040204020203" pitchFamily="34" charset="0"/>
              </a:rPr>
              <a:t> Algorithm Specifications And Supporting Documentation (version 3.01). https://pq-crystals.org/kyber/data/kyber-specification-round3-20210131.pdf </a:t>
            </a:r>
            <a:endParaRPr lang="en-US" sz="1200" dirty="0">
              <a:solidFill>
                <a:schemeClr val="bg1"/>
              </a:solidFill>
              <a:latin typeface="Bahnschrift SemiBold" panose="020B0502040204020203" pitchFamily="34" charset="0"/>
            </a:endParaRPr>
          </a:p>
          <a:p>
            <a:pPr marL="171450" indent="-171450">
              <a:buClr>
                <a:srgbClr val="FFDE14"/>
              </a:buClr>
              <a:buFont typeface="Arial" panose="020B0604020202020204" pitchFamily="34" charset="0"/>
              <a:buChar char="•"/>
            </a:pPr>
            <a:r>
              <a:rPr lang="en-US" sz="1200" dirty="0">
                <a:solidFill>
                  <a:srgbClr val="FFDE14"/>
                </a:solidFill>
                <a:latin typeface="Bahnschrift SemiBold" panose="020B0502040204020203" pitchFamily="34" charset="0"/>
              </a:rPr>
              <a:t>API Security: Threats, Best Practices, Challenges, and Way forward using AI. (2023).</a:t>
            </a:r>
          </a:p>
          <a:p>
            <a:pPr marL="171450" indent="-171450">
              <a:buClr>
                <a:srgbClr val="FFDE14"/>
              </a:buClr>
              <a:buFont typeface="Arial" panose="020B0604020202020204" pitchFamily="34" charset="0"/>
              <a:buChar char="•"/>
            </a:pPr>
            <a:r>
              <a:rPr lang="en-US" sz="1200" dirty="0">
                <a:solidFill>
                  <a:srgbClr val="FFDE14"/>
                </a:solidFill>
                <a:latin typeface="Bahnschrift SemiBold" panose="020B0502040204020203" pitchFamily="34" charset="0"/>
              </a:rPr>
              <a:t>Rahman, I., </a:t>
            </a:r>
            <a:r>
              <a:rPr lang="en-US" sz="1200" dirty="0" err="1">
                <a:solidFill>
                  <a:srgbClr val="FFDE14"/>
                </a:solidFill>
                <a:latin typeface="Bahnschrift SemiBold" panose="020B0502040204020203" pitchFamily="34" charset="0"/>
              </a:rPr>
              <a:t>Paramitha</a:t>
            </a:r>
            <a:r>
              <a:rPr lang="en-US" sz="1200" dirty="0">
                <a:solidFill>
                  <a:srgbClr val="FFDE14"/>
                </a:solidFill>
                <a:latin typeface="Bahnschrift SemiBold" panose="020B0502040204020203" pitchFamily="34" charset="0"/>
              </a:rPr>
              <a:t>, R., Plate, H., &amp; Williams, L. (2024). Less Is More: A Mixed-Methods Study on Security-Sensitive API Calls in Java for Better Dependency Selection. ResearchGate. https://www.researchgate.net/publication/382914543_Less_Is_More_A_Mixed-Methods_Study_on_Security-Sensitive_API_Calls_in_Java_for_Better_Dependency_Selection </a:t>
            </a:r>
          </a:p>
          <a:p>
            <a:pPr marL="171450" indent="-171450">
              <a:buClr>
                <a:srgbClr val="FFDE14"/>
              </a:buClr>
              <a:buFont typeface="Arial" panose="020B0604020202020204" pitchFamily="34" charset="0"/>
              <a:buChar char="•"/>
            </a:pPr>
            <a:r>
              <a:rPr lang="en-US" sz="1200" dirty="0" err="1">
                <a:solidFill>
                  <a:srgbClr val="FFDE14"/>
                </a:solidFill>
                <a:latin typeface="Bahnschrift SemiBold" panose="020B0502040204020203" pitchFamily="34" charset="0"/>
              </a:rPr>
              <a:t>Aharon</a:t>
            </a:r>
            <a:r>
              <a:rPr lang="en-US" sz="1200" dirty="0">
                <a:solidFill>
                  <a:srgbClr val="FFDE14"/>
                </a:solidFill>
                <a:latin typeface="Bahnschrift SemiBold" panose="020B0502040204020203" pitchFamily="34" charset="0"/>
              </a:rPr>
              <a:t>, U., </a:t>
            </a:r>
            <a:r>
              <a:rPr lang="en-US" sz="1200" dirty="0" err="1">
                <a:solidFill>
                  <a:srgbClr val="FFDE14"/>
                </a:solidFill>
                <a:latin typeface="Bahnschrift SemiBold" panose="020B0502040204020203" pitchFamily="34" charset="0"/>
              </a:rPr>
              <a:t>Dubin</a:t>
            </a:r>
            <a:r>
              <a:rPr lang="en-US" sz="1200" dirty="0">
                <a:solidFill>
                  <a:srgbClr val="FFDE14"/>
                </a:solidFill>
                <a:latin typeface="Bahnschrift SemiBold" panose="020B0502040204020203" pitchFamily="34" charset="0"/>
              </a:rPr>
              <a:t>, R., </a:t>
            </a:r>
            <a:r>
              <a:rPr lang="en-US" sz="1200" dirty="0" err="1">
                <a:solidFill>
                  <a:srgbClr val="FFDE14"/>
                </a:solidFill>
                <a:latin typeface="Bahnschrift SemiBold" panose="020B0502040204020203" pitchFamily="34" charset="0"/>
              </a:rPr>
              <a:t>Dvir</a:t>
            </a:r>
            <a:r>
              <a:rPr lang="en-US" sz="1200" dirty="0">
                <a:solidFill>
                  <a:srgbClr val="FFDE14"/>
                </a:solidFill>
                <a:latin typeface="Bahnschrift SemiBold" panose="020B0502040204020203" pitchFamily="34" charset="0"/>
              </a:rPr>
              <a:t>, A., &amp; </a:t>
            </a:r>
            <a:r>
              <a:rPr lang="en-US" sz="1200" dirty="0" err="1">
                <a:solidFill>
                  <a:srgbClr val="FFDE14"/>
                </a:solidFill>
                <a:latin typeface="Bahnschrift SemiBold" panose="020B0502040204020203" pitchFamily="34" charset="0"/>
              </a:rPr>
              <a:t>Hajaj</a:t>
            </a:r>
            <a:r>
              <a:rPr lang="en-US" sz="1200" dirty="0">
                <a:solidFill>
                  <a:srgbClr val="FFDE14"/>
                </a:solidFill>
                <a:latin typeface="Bahnschrift SemiBold" panose="020B0502040204020203" pitchFamily="34" charset="0"/>
              </a:rPr>
              <a:t>, C. (n.d.). Few-Shot API Attack Anomaly Detection in a Classification-by-Retrieval </a:t>
            </a:r>
            <a:r>
              <a:rPr lang="en-US" sz="1200" dirty="0" err="1">
                <a:solidFill>
                  <a:srgbClr val="FFDE14"/>
                </a:solidFill>
                <a:latin typeface="Bahnschrift SemiBold" panose="020B0502040204020203" pitchFamily="34" charset="0"/>
              </a:rPr>
              <a:t>Framework.https</a:t>
            </a:r>
            <a:r>
              <a:rPr lang="en-US" sz="1200" dirty="0">
                <a:solidFill>
                  <a:srgbClr val="FFDE14"/>
                </a:solidFill>
                <a:latin typeface="Bahnschrift SemiBold" panose="020B0502040204020203" pitchFamily="34" charset="0"/>
              </a:rPr>
              <a:t>://www.researchgate.net/publication/380730002_Few-Shot_API_Attack_Anomaly_Detection_in_a_Classification-by-Retrieval_Framework </a:t>
            </a:r>
          </a:p>
          <a:p>
            <a:pPr marL="171450" indent="-171450">
              <a:buClr>
                <a:srgbClr val="FFDE14"/>
              </a:buClr>
              <a:buFont typeface="Arial" panose="020B0604020202020204" pitchFamily="34" charset="0"/>
              <a:buChar char="•"/>
            </a:pPr>
            <a:r>
              <a:rPr lang="en-US" sz="1200" dirty="0">
                <a:solidFill>
                  <a:srgbClr val="FFDE14"/>
                </a:solidFill>
                <a:latin typeface="Bahnschrift SemiBold" panose="020B0502040204020203" pitchFamily="34" charset="0"/>
              </a:rPr>
              <a:t>Sun, R., Wang, Q., &amp; Guo, L. (2022). Research Towards Key Issues of API Security. In Communications in computer and information science (pp. 179–192). https://doi.org/10.1007/978-981-16-9229-1_11 </a:t>
            </a:r>
          </a:p>
          <a:p>
            <a:pPr marL="171450" indent="-171450">
              <a:buClr>
                <a:srgbClr val="FFDE14"/>
              </a:buClr>
              <a:buFont typeface="Arial" panose="020B0604020202020204" pitchFamily="34" charset="0"/>
              <a:buChar char="•"/>
            </a:pPr>
            <a:endParaRPr lang="en-US" sz="1200" dirty="0">
              <a:solidFill>
                <a:srgbClr val="FFDE14"/>
              </a:solidFill>
              <a:latin typeface="Bahnschrift SemiBold" panose="020B0502040204020203" pitchFamily="34" charset="0"/>
            </a:endParaRPr>
          </a:p>
        </p:txBody>
      </p:sp>
    </p:spTree>
    <p:extLst>
      <p:ext uri="{BB962C8B-B14F-4D97-AF65-F5344CB8AC3E}">
        <p14:creationId xmlns:p14="http://schemas.microsoft.com/office/powerpoint/2010/main" val="253238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pic>
        <p:nvPicPr>
          <p:cNvPr id="3" name="Picture 2">
            <a:extLst>
              <a:ext uri="{FF2B5EF4-FFF2-40B4-BE49-F238E27FC236}">
                <a16:creationId xmlns:a16="http://schemas.microsoft.com/office/drawing/2014/main" id="{B4048C62-ECA9-4153-A119-D9D4F8F21550}"/>
              </a:ext>
            </a:extLst>
          </p:cNvPr>
          <p:cNvPicPr>
            <a:picLocks/>
          </p:cNvPicPr>
          <p:nvPr/>
        </p:nvPicPr>
        <p:blipFill>
          <a:blip r:embed="rId3"/>
          <a:stretch>
            <a:fillRect/>
          </a:stretch>
        </p:blipFill>
        <p:spPr>
          <a:xfrm>
            <a:off x="2344058" y="2498776"/>
            <a:ext cx="1389888" cy="1078992"/>
          </a:xfrm>
          <a:prstGeom prst="rect">
            <a:avLst/>
          </a:prstGeom>
        </p:spPr>
      </p:pic>
      <p:pic>
        <p:nvPicPr>
          <p:cNvPr id="5" name="Picture 4">
            <a:extLst>
              <a:ext uri="{FF2B5EF4-FFF2-40B4-BE49-F238E27FC236}">
                <a16:creationId xmlns:a16="http://schemas.microsoft.com/office/drawing/2014/main" id="{798C02E9-C00A-7169-E3BE-E869A650A566}"/>
              </a:ext>
            </a:extLst>
          </p:cNvPr>
          <p:cNvPicPr>
            <a:picLocks/>
          </p:cNvPicPr>
          <p:nvPr/>
        </p:nvPicPr>
        <p:blipFill>
          <a:blip r:embed="rId4"/>
          <a:stretch>
            <a:fillRect/>
          </a:stretch>
        </p:blipFill>
        <p:spPr>
          <a:xfrm>
            <a:off x="4230913" y="2499178"/>
            <a:ext cx="1389888" cy="1078593"/>
          </a:xfrm>
          <a:prstGeom prst="rect">
            <a:avLst/>
          </a:prstGeom>
        </p:spPr>
      </p:pic>
      <p:pic>
        <p:nvPicPr>
          <p:cNvPr id="7" name="Picture 6">
            <a:extLst>
              <a:ext uri="{FF2B5EF4-FFF2-40B4-BE49-F238E27FC236}">
                <a16:creationId xmlns:a16="http://schemas.microsoft.com/office/drawing/2014/main" id="{3ABCB82A-25A1-E985-3E46-89CA74902F90}"/>
              </a:ext>
            </a:extLst>
          </p:cNvPr>
          <p:cNvPicPr>
            <a:picLocks noChangeAspect="1"/>
          </p:cNvPicPr>
          <p:nvPr/>
        </p:nvPicPr>
        <p:blipFill>
          <a:blip r:embed="rId5"/>
          <a:stretch>
            <a:fillRect/>
          </a:stretch>
        </p:blipFill>
        <p:spPr>
          <a:xfrm>
            <a:off x="3178630" y="3577770"/>
            <a:ext cx="1393370" cy="1078593"/>
          </a:xfrm>
          <a:prstGeom prst="rect">
            <a:avLst/>
          </a:prstGeom>
        </p:spPr>
      </p:pic>
      <p:pic>
        <p:nvPicPr>
          <p:cNvPr id="9" name="Picture 8">
            <a:extLst>
              <a:ext uri="{FF2B5EF4-FFF2-40B4-BE49-F238E27FC236}">
                <a16:creationId xmlns:a16="http://schemas.microsoft.com/office/drawing/2014/main" id="{77EE25FF-D465-6343-C425-DEBEAEF31915}"/>
              </a:ext>
            </a:extLst>
          </p:cNvPr>
          <p:cNvPicPr>
            <a:picLocks/>
          </p:cNvPicPr>
          <p:nvPr/>
        </p:nvPicPr>
        <p:blipFill>
          <a:blip r:embed="rId6"/>
          <a:stretch>
            <a:fillRect/>
          </a:stretch>
        </p:blipFill>
        <p:spPr>
          <a:xfrm>
            <a:off x="5334000" y="3577770"/>
            <a:ext cx="1389888" cy="107859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359884C3-5347-A48E-7D27-0F24016CF359}"/>
              </a:ext>
            </a:extLst>
          </p:cNvPr>
          <p:cNvPicPr>
            <a:picLocks noGrp="1" noChangeAspect="1"/>
          </p:cNvPicPr>
          <p:nvPr>
            <p:ph type="pic" idx="2"/>
          </p:nvPr>
        </p:nvPicPr>
        <p:blipFill>
          <a:blip r:embed="rId2"/>
          <a:srcRect l="67" r="67"/>
          <a:stretch>
            <a:fillRect/>
          </a:stretch>
        </p:blipFill>
        <p:spPr/>
      </p:pic>
      <p:pic>
        <p:nvPicPr>
          <p:cNvPr id="11" name="Picture Placeholder 10">
            <a:extLst>
              <a:ext uri="{FF2B5EF4-FFF2-40B4-BE49-F238E27FC236}">
                <a16:creationId xmlns:a16="http://schemas.microsoft.com/office/drawing/2014/main" id="{21CCC19D-12BA-1806-E186-D6294A0E266E}"/>
              </a:ext>
            </a:extLst>
          </p:cNvPr>
          <p:cNvPicPr>
            <a:picLocks noGrp="1" noChangeAspect="1"/>
          </p:cNvPicPr>
          <p:nvPr>
            <p:ph type="pic" idx="3"/>
          </p:nvPr>
        </p:nvPicPr>
        <p:blipFill rotWithShape="1">
          <a:blip r:embed="rId3"/>
          <a:srcRect l="-583" t="3029" r="583" b="40721"/>
          <a:stretch/>
        </p:blipFill>
        <p:spPr>
          <a:xfrm>
            <a:off x="4002815" y="1722675"/>
            <a:ext cx="1188720" cy="1188720"/>
          </a:xfrm>
        </p:spPr>
      </p:pic>
      <p:pic>
        <p:nvPicPr>
          <p:cNvPr id="13" name="Picture Placeholder 12">
            <a:extLst>
              <a:ext uri="{FF2B5EF4-FFF2-40B4-BE49-F238E27FC236}">
                <a16:creationId xmlns:a16="http://schemas.microsoft.com/office/drawing/2014/main" id="{23E91431-1303-7001-E009-F98188B96E86}"/>
              </a:ext>
            </a:extLst>
          </p:cNvPr>
          <p:cNvPicPr>
            <a:picLocks noGrp="1" noChangeAspect="1"/>
          </p:cNvPicPr>
          <p:nvPr>
            <p:ph type="pic" idx="4"/>
          </p:nvPr>
        </p:nvPicPr>
        <p:blipFill rotWithShape="1">
          <a:blip r:embed="rId4"/>
          <a:srcRect t="12500" b="12500"/>
          <a:stretch/>
        </p:blipFill>
        <p:spPr>
          <a:xfrm>
            <a:off x="6149013" y="1722675"/>
            <a:ext cx="1185300" cy="1185300"/>
          </a:xfrm>
        </p:spPr>
      </p:pic>
      <p:sp>
        <p:nvSpPr>
          <p:cNvPr id="5" name="Title 4">
            <a:extLst>
              <a:ext uri="{FF2B5EF4-FFF2-40B4-BE49-F238E27FC236}">
                <a16:creationId xmlns:a16="http://schemas.microsoft.com/office/drawing/2014/main" id="{2597F136-D31D-5CA2-83BC-3620F036832D}"/>
              </a:ext>
            </a:extLst>
          </p:cNvPr>
          <p:cNvSpPr>
            <a:spLocks noGrp="1"/>
          </p:cNvSpPr>
          <p:nvPr>
            <p:ph type="title"/>
          </p:nvPr>
        </p:nvSpPr>
        <p:spPr>
          <a:xfrm>
            <a:off x="1061975" y="246632"/>
            <a:ext cx="7070400" cy="612300"/>
          </a:xfrm>
        </p:spPr>
        <p:txBody>
          <a:bodyPr>
            <a:normAutofit fontScale="90000"/>
          </a:bodyPr>
          <a:lstStyle/>
          <a:p>
            <a:r>
              <a:rPr lang="en-US" dirty="0">
                <a:solidFill>
                  <a:schemeClr val="bg1"/>
                </a:solidFill>
                <a:latin typeface="Bahnschrift SemiBold" panose="020B0502040204020203" pitchFamily="34" charset="0"/>
                <a:cs typeface="Times New Roman" panose="02020603050405020304" pitchFamily="18" charset="0"/>
              </a:rPr>
              <a:t>C</a:t>
            </a:r>
            <a:r>
              <a:rPr lang="en-US" dirty="0">
                <a:latin typeface="Bahnschrift SemiBold" panose="020B0502040204020203" pitchFamily="34" charset="0"/>
                <a:cs typeface="Times New Roman" panose="02020603050405020304" pitchFamily="18" charset="0"/>
              </a:rPr>
              <a:t>rystal </a:t>
            </a:r>
            <a:r>
              <a:rPr lang="en-US" dirty="0">
                <a:solidFill>
                  <a:schemeClr val="bg1"/>
                </a:solidFill>
                <a:latin typeface="Bahnschrift SemiBold" panose="020B0502040204020203" pitchFamily="34" charset="0"/>
                <a:cs typeface="Times New Roman" panose="02020603050405020304" pitchFamily="18" charset="0"/>
              </a:rPr>
              <a:t>Q</a:t>
            </a:r>
            <a:r>
              <a:rPr lang="en-US" dirty="0">
                <a:latin typeface="Bahnschrift SemiBold" panose="020B0502040204020203" pitchFamily="34" charset="0"/>
                <a:cs typeface="Times New Roman" panose="02020603050405020304" pitchFamily="18" charset="0"/>
              </a:rPr>
              <a:t>uantum </a:t>
            </a:r>
            <a:r>
              <a:rPr lang="en-US" dirty="0">
                <a:solidFill>
                  <a:schemeClr val="bg1"/>
                </a:solidFill>
                <a:latin typeface="Bahnschrift SemiBold" panose="020B0502040204020203" pitchFamily="34" charset="0"/>
                <a:cs typeface="Times New Roman" panose="02020603050405020304" pitchFamily="18" charset="0"/>
              </a:rPr>
              <a:t>S</a:t>
            </a:r>
            <a:r>
              <a:rPr lang="en-US" dirty="0">
                <a:latin typeface="Bahnschrift SemiBold" panose="020B0502040204020203" pitchFamily="34" charset="0"/>
                <a:cs typeface="Times New Roman" panose="02020603050405020304" pitchFamily="18" charset="0"/>
              </a:rPr>
              <a:t>hield</a:t>
            </a:r>
            <a:br>
              <a:rPr lang="en-US" dirty="0">
                <a:latin typeface="Bahnschrift SemiBold" panose="020B0502040204020203" pitchFamily="34" charset="0"/>
                <a:cs typeface="Times New Roman" panose="02020603050405020304" pitchFamily="18" charset="0"/>
              </a:rPr>
            </a:br>
            <a:r>
              <a:rPr lang="en-US" sz="2200" dirty="0">
                <a:latin typeface="Bahnschrift SemiBold" panose="020B0502040204020203" pitchFamily="34" charset="0"/>
                <a:cs typeface="Times New Roman" panose="02020603050405020304" pitchFamily="18" charset="0"/>
              </a:rPr>
              <a:t>Information Security (InfoSec)</a:t>
            </a:r>
            <a:br>
              <a:rPr lang="en-US" dirty="0">
                <a:latin typeface="Bahnschrift SemiBold" panose="020B0502040204020203" pitchFamily="34" charset="0"/>
                <a:cs typeface="Times New Roman" panose="02020603050405020304" pitchFamily="18" charset="0"/>
              </a:rPr>
            </a:br>
            <a:r>
              <a:rPr lang="en-US" sz="2200" dirty="0">
                <a:solidFill>
                  <a:schemeClr val="bg1"/>
                </a:solidFill>
                <a:latin typeface="Bahnschrift SemiBold" panose="020B0502040204020203" pitchFamily="34" charset="0"/>
                <a:cs typeface="Times New Roman" panose="02020603050405020304" pitchFamily="18" charset="0"/>
              </a:rPr>
              <a:t>Team:</a:t>
            </a:r>
            <a:r>
              <a:rPr lang="en-US" dirty="0">
                <a:solidFill>
                  <a:schemeClr val="bg1"/>
                </a:solidFill>
                <a:latin typeface="Bahnschrift SemiBold" panose="020B0502040204020203" pitchFamily="34" charset="0"/>
                <a:cs typeface="Times New Roman" panose="02020603050405020304" pitchFamily="18" charset="0"/>
              </a:rPr>
              <a:t> </a:t>
            </a:r>
            <a:r>
              <a:rPr lang="en-US" sz="2000" dirty="0">
                <a:latin typeface="Bahnschrift SemiBold" panose="020B0502040204020203" pitchFamily="34" charset="0"/>
                <a:cs typeface="Times New Roman" panose="02020603050405020304" pitchFamily="18" charset="0"/>
              </a:rPr>
              <a:t>Perfect Cube</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17" name="Title 4">
            <a:extLst>
              <a:ext uri="{FF2B5EF4-FFF2-40B4-BE49-F238E27FC236}">
                <a16:creationId xmlns:a16="http://schemas.microsoft.com/office/drawing/2014/main" id="{98B97A02-F707-095F-EBFA-46BCE04781A1}"/>
              </a:ext>
            </a:extLst>
          </p:cNvPr>
          <p:cNvSpPr txBox="1">
            <a:spLocks/>
          </p:cNvSpPr>
          <p:nvPr/>
        </p:nvSpPr>
        <p:spPr>
          <a:xfrm>
            <a:off x="314325" y="4195176"/>
            <a:ext cx="4666384" cy="612299"/>
          </a:xfrm>
          <a:prstGeom prst="rect">
            <a:avLst/>
          </a:prstGeom>
          <a:noFill/>
          <a:ln>
            <a:noFill/>
          </a:ln>
        </p:spPr>
        <p:txBody>
          <a:bodyPr spcFirstLastPara="1" wrap="square" lIns="91425" tIns="91425" rIns="91425" bIns="91425" anchor="t" anchorCtr="0">
            <a:normAutofit fontScale="40000" lnSpcReduction="200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DE14"/>
              </a:buClr>
              <a:buSzPts val="3400"/>
              <a:buFont typeface="Roboto"/>
              <a:buNone/>
              <a:defRPr sz="3400" b="1" i="0" u="none" strike="noStrike" cap="none">
                <a:solidFill>
                  <a:srgbClr val="FFDE14"/>
                </a:solidFill>
                <a:latin typeface="Roboto"/>
                <a:ea typeface="Roboto"/>
                <a:cs typeface="Roboto"/>
                <a:sym typeface="Roboto"/>
              </a:defRPr>
            </a:lvl1pPr>
            <a:lvl2pPr marR="0" lvl="1" algn="ctr" rtl="0">
              <a:lnSpc>
                <a:spcPct val="100000"/>
              </a:lnSpc>
              <a:spcBef>
                <a:spcPts val="0"/>
              </a:spcBef>
              <a:spcAft>
                <a:spcPts val="0"/>
              </a:spcAft>
              <a:buClr>
                <a:schemeClr val="dk1"/>
              </a:buClr>
              <a:buSzPts val="3400"/>
              <a:buFont typeface="Arial"/>
              <a:buNone/>
              <a:defRPr sz="34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400"/>
              <a:buFont typeface="Arial"/>
              <a:buNone/>
              <a:defRPr sz="34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400"/>
              <a:buFont typeface="Arial"/>
              <a:buNone/>
              <a:defRPr sz="34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400"/>
              <a:buFont typeface="Arial"/>
              <a:buNone/>
              <a:defRPr sz="34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400"/>
              <a:buFont typeface="Arial"/>
              <a:buNone/>
              <a:defRPr sz="34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400"/>
              <a:buFont typeface="Arial"/>
              <a:buNone/>
              <a:defRPr sz="34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400"/>
              <a:buFont typeface="Arial"/>
              <a:buNone/>
              <a:defRPr sz="34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400"/>
              <a:buFont typeface="Arial"/>
              <a:buNone/>
              <a:defRPr sz="3400" b="0" i="0" u="none" strike="noStrike" cap="none">
                <a:solidFill>
                  <a:schemeClr val="dk1"/>
                </a:solidFill>
                <a:latin typeface="Arial"/>
                <a:ea typeface="Arial"/>
                <a:cs typeface="Arial"/>
                <a:sym typeface="Arial"/>
              </a:defRPr>
            </a:lvl9pPr>
          </a:lstStyle>
          <a:p>
            <a:pPr algn="l"/>
            <a:r>
              <a:rPr lang="en-US" dirty="0">
                <a:solidFill>
                  <a:schemeClr val="bg1"/>
                </a:solidFill>
                <a:latin typeface="Bahnschrift SemiBold" panose="020B0502040204020203" pitchFamily="34" charset="0"/>
                <a:cs typeface="Times New Roman" panose="02020603050405020304" pitchFamily="18" charset="0"/>
              </a:rPr>
              <a:t>College: </a:t>
            </a:r>
            <a:r>
              <a:rPr lang="en-US" dirty="0" err="1">
                <a:latin typeface="Bahnschrift SemiBold" panose="020B0502040204020203" pitchFamily="34" charset="0"/>
                <a:cs typeface="Times New Roman" panose="02020603050405020304" pitchFamily="18" charset="0"/>
              </a:rPr>
              <a:t>Pranveer</a:t>
            </a:r>
            <a:r>
              <a:rPr lang="en-US" dirty="0">
                <a:latin typeface="Bahnschrift SemiBold" panose="020B0502040204020203" pitchFamily="34" charset="0"/>
                <a:cs typeface="Times New Roman" panose="02020603050405020304" pitchFamily="18" charset="0"/>
              </a:rPr>
              <a:t> Singh Institute of Technology, Kanpur</a:t>
            </a:r>
            <a:br>
              <a:rPr lang="en-US" dirty="0">
                <a:latin typeface="Times New Roman" panose="02020603050405020304" pitchFamily="18" charset="0"/>
                <a:cs typeface="Times New Roman" panose="02020603050405020304" pitchFamily="18" charset="0"/>
              </a:rPr>
            </a:br>
            <a:r>
              <a:rPr lang="en-US" dirty="0">
                <a:solidFill>
                  <a:schemeClr val="bg1"/>
                </a:solidFill>
                <a:latin typeface="Times New Roman" panose="02020603050405020304" pitchFamily="18" charset="0"/>
                <a:cs typeface="Times New Roman" panose="02020603050405020304" pitchFamily="18" charset="0"/>
              </a:rPr>
              <a:t>Date: </a:t>
            </a:r>
            <a:r>
              <a:rPr lang="en-US" dirty="0">
                <a:latin typeface="Times New Roman" panose="02020603050405020304" pitchFamily="18" charset="0"/>
                <a:cs typeface="Times New Roman" panose="02020603050405020304" pitchFamily="18" charset="0"/>
              </a:rPr>
              <a:t>19/08/2024</a:t>
            </a:r>
          </a:p>
        </p:txBody>
      </p:sp>
    </p:spTree>
    <p:extLst>
      <p:ext uri="{BB962C8B-B14F-4D97-AF65-F5344CB8AC3E}">
        <p14:creationId xmlns:p14="http://schemas.microsoft.com/office/powerpoint/2010/main" val="38488880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ADE4187D-95C6-9C48-A86A-425E28D5FA7C}"/>
              </a:ext>
            </a:extLst>
          </p:cNvPr>
          <p:cNvSpPr txBox="1">
            <a:spLocks/>
          </p:cNvSpPr>
          <p:nvPr/>
        </p:nvSpPr>
        <p:spPr>
          <a:xfrm>
            <a:off x="595087" y="246632"/>
            <a:ext cx="7997370" cy="612300"/>
          </a:xfrm>
          <a:prstGeom prst="rect">
            <a:avLst/>
          </a:prstGeom>
        </p:spPr>
        <p:txBody>
          <a:bodyP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800" dirty="0">
                <a:solidFill>
                  <a:schemeClr val="bg1"/>
                </a:solidFill>
                <a:latin typeface="Bahnschrift SemiBold" panose="020B0502040204020203" pitchFamily="34" charset="0"/>
                <a:cs typeface="Times New Roman" panose="02020603050405020304" pitchFamily="18" charset="0"/>
              </a:rPr>
              <a:t>Problem Overview</a:t>
            </a:r>
            <a:br>
              <a:rPr lang="en-US" sz="2800" dirty="0">
                <a:solidFill>
                  <a:schemeClr val="bg1"/>
                </a:solidFill>
                <a:latin typeface="Times New Roman" panose="02020603050405020304" pitchFamily="18" charset="0"/>
                <a:cs typeface="Times New Roman" panose="02020603050405020304" pitchFamily="18" charset="0"/>
              </a:rPr>
            </a:b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5" name="Title 4">
            <a:extLst>
              <a:ext uri="{FF2B5EF4-FFF2-40B4-BE49-F238E27FC236}">
                <a16:creationId xmlns:a16="http://schemas.microsoft.com/office/drawing/2014/main" id="{D41025E4-392B-630F-1A09-6A5914436E86}"/>
              </a:ext>
            </a:extLst>
          </p:cNvPr>
          <p:cNvSpPr txBox="1">
            <a:spLocks/>
          </p:cNvSpPr>
          <p:nvPr/>
        </p:nvSpPr>
        <p:spPr>
          <a:xfrm>
            <a:off x="1036800" y="953214"/>
            <a:ext cx="7070400" cy="612300"/>
          </a:xfrm>
          <a:prstGeom prst="rect">
            <a:avLst/>
          </a:prstGeom>
        </p:spPr>
        <p:txBody>
          <a:bodyP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br>
              <a:rPr lang="en-US" sz="2800" dirty="0">
                <a:solidFill>
                  <a:srgbClr val="FFDE14"/>
                </a:solidFill>
                <a:latin typeface="Times New Roman" panose="02020603050405020304" pitchFamily="18" charset="0"/>
                <a:cs typeface="Times New Roman" panose="02020603050405020304" pitchFamily="18" charset="0"/>
              </a:rPr>
            </a:br>
            <a:endParaRPr lang="en-US" sz="2800" dirty="0">
              <a:solidFill>
                <a:srgbClr val="FFDE14"/>
              </a:solidFill>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DF625A87-EB37-285D-D437-928CD9A2B43C}"/>
              </a:ext>
            </a:extLst>
          </p:cNvPr>
          <p:cNvSpPr txBox="1"/>
          <p:nvPr/>
        </p:nvSpPr>
        <p:spPr>
          <a:xfrm>
            <a:off x="595087" y="951587"/>
            <a:ext cx="7997370" cy="3847207"/>
          </a:xfrm>
          <a:prstGeom prst="rect">
            <a:avLst/>
          </a:prstGeom>
          <a:noFill/>
        </p:spPr>
        <p:txBody>
          <a:bodyPr wrap="square" rtlCol="0">
            <a:spAutoFit/>
          </a:bodyPr>
          <a:lstStyle/>
          <a:p>
            <a:pPr algn="just"/>
            <a:r>
              <a:rPr lang="en-US" sz="1200" b="1" dirty="0">
                <a:solidFill>
                  <a:srgbClr val="FFDE14"/>
                </a:solidFill>
              </a:rPr>
              <a:t>Escalating API Attacks</a:t>
            </a:r>
            <a:r>
              <a:rPr lang="en-US" sz="1200" dirty="0">
                <a:solidFill>
                  <a:srgbClr val="FFDE14"/>
                </a:solidFill>
              </a:rPr>
              <a:t>: APIs are increasingly vulnerable to sophisticated cyber threats like authentication hijacking, injection attacks, and data exposure. A </a:t>
            </a:r>
            <a:r>
              <a:rPr lang="en-US" sz="1200" dirty="0">
                <a:solidFill>
                  <a:schemeClr val="bg1"/>
                </a:solidFill>
              </a:rPr>
              <a:t>348%</a:t>
            </a:r>
            <a:r>
              <a:rPr lang="en-US" sz="1200" dirty="0">
                <a:solidFill>
                  <a:srgbClr val="FFDE14"/>
                </a:solidFill>
              </a:rPr>
              <a:t> rise in malicious API calls highlights the urgent need for improved security measures. </a:t>
            </a:r>
          </a:p>
          <a:p>
            <a:pPr algn="just"/>
            <a:r>
              <a:rPr lang="en-US" sz="1200" dirty="0">
                <a:solidFill>
                  <a:srgbClr val="FFDE14"/>
                </a:solidFill>
              </a:rPr>
              <a:t>Despite advancements in security protocols, organizations continue to experience frequent and sophisticated API attacks. These include authentication hijacking, injection attacks, and data exposure, leading to unauthorized access, data breaches, and service disruptions.</a:t>
            </a:r>
          </a:p>
          <a:p>
            <a:pPr algn="just"/>
            <a:endParaRPr lang="en-US" sz="1200" dirty="0">
              <a:solidFill>
                <a:srgbClr val="FFDE14"/>
              </a:solidFill>
            </a:endParaRPr>
          </a:p>
          <a:p>
            <a:pPr algn="just"/>
            <a:r>
              <a:rPr lang="en-US" b="1" dirty="0">
                <a:solidFill>
                  <a:srgbClr val="FFDE14"/>
                </a:solidFill>
              </a:rPr>
              <a:t>Key Findings/Recommendations:</a:t>
            </a:r>
          </a:p>
          <a:p>
            <a:pPr algn="just"/>
            <a:endParaRPr lang="en-US" b="1" dirty="0">
              <a:solidFill>
                <a:srgbClr val="FFDE14"/>
              </a:solidFill>
            </a:endParaRPr>
          </a:p>
          <a:p>
            <a:pPr lvl="1"/>
            <a:r>
              <a:rPr lang="en-US" sz="1200" b="1" dirty="0">
                <a:solidFill>
                  <a:schemeClr val="bg1"/>
                </a:solidFill>
              </a:rPr>
              <a:t>Critical Gaps</a:t>
            </a:r>
            <a:r>
              <a:rPr lang="en-US" sz="1200" dirty="0">
                <a:solidFill>
                  <a:schemeClr val="bg1"/>
                </a:solidFill>
              </a:rPr>
              <a:t>: </a:t>
            </a:r>
            <a:r>
              <a:rPr lang="en-US" sz="1200" dirty="0">
                <a:solidFill>
                  <a:srgbClr val="FFDE14"/>
                </a:solidFill>
              </a:rPr>
              <a:t>Existing defenses are often inadequate, particularly against business logic flaws and  	   	   runtime vulnerabilities.</a:t>
            </a:r>
          </a:p>
          <a:p>
            <a:pPr>
              <a:buClr>
                <a:srgbClr val="FFDE14"/>
              </a:buClr>
            </a:pPr>
            <a:r>
              <a:rPr lang="en-US" sz="1200" b="1" dirty="0">
                <a:solidFill>
                  <a:schemeClr val="bg1"/>
                </a:solidFill>
              </a:rPr>
              <a:t>Advanced Measures</a:t>
            </a:r>
            <a:r>
              <a:rPr lang="en-US" sz="1200" dirty="0">
                <a:solidFill>
                  <a:schemeClr val="bg1"/>
                </a:solidFill>
              </a:rPr>
              <a:t>: </a:t>
            </a:r>
            <a:r>
              <a:rPr lang="en-US" sz="1200" dirty="0">
                <a:solidFill>
                  <a:srgbClr val="FFDE14"/>
                </a:solidFill>
              </a:rPr>
              <a:t>AI-driven threat detection, enhanced encryption, and robust access control are 	               	              essential. Emphasize a lifecycle approach to security, from design to deployment.</a:t>
            </a:r>
          </a:p>
          <a:p>
            <a:pPr>
              <a:buClr>
                <a:srgbClr val="FFDE14"/>
              </a:buClr>
            </a:pPr>
            <a:r>
              <a:rPr lang="en-US" sz="1200" b="1" dirty="0">
                <a:solidFill>
                  <a:schemeClr val="bg1"/>
                </a:solidFill>
              </a:rPr>
              <a:t>Current Defenses</a:t>
            </a:r>
            <a:r>
              <a:rPr lang="en-US" sz="1200" dirty="0">
                <a:solidFill>
                  <a:schemeClr val="bg1"/>
                </a:solidFill>
              </a:rPr>
              <a:t>: </a:t>
            </a:r>
            <a:r>
              <a:rPr lang="en-US" sz="1200" dirty="0">
                <a:solidFill>
                  <a:srgbClr val="FFDE14"/>
                </a:solidFill>
              </a:rPr>
              <a:t>Traditional security measures such as Web Application Firewalls (WAFs) and API 	           	          gateways are insufficient on their own, as they often fail to address business logic flaws and 	          runtime vulnerabilities.</a:t>
            </a:r>
          </a:p>
          <a:p>
            <a:pPr>
              <a:buClr>
                <a:srgbClr val="FFDE14"/>
              </a:buClr>
            </a:pPr>
            <a:r>
              <a:rPr lang="en-US" sz="1200" b="1" dirty="0">
                <a:solidFill>
                  <a:schemeClr val="bg1"/>
                </a:solidFill>
              </a:rPr>
              <a:t>Lifecycle Approach</a:t>
            </a:r>
            <a:r>
              <a:rPr lang="en-US" sz="1200" dirty="0">
                <a:solidFill>
                  <a:schemeClr val="bg1"/>
                </a:solidFill>
              </a:rPr>
              <a:t>: </a:t>
            </a:r>
            <a:r>
              <a:rPr lang="en-US" sz="1200" dirty="0">
                <a:solidFill>
                  <a:srgbClr val="FFDE14"/>
                </a:solidFill>
              </a:rPr>
              <a:t>Security must be embedded throughout the API lifecycle—from design and 	               	             development to deployment and monitoring. This includes adopting a "shift left" strategy to 	             address security early in the development process, combined with "shield-right" practices for 	             runtime protection.</a:t>
            </a:r>
          </a:p>
        </p:txBody>
      </p:sp>
    </p:spTree>
    <p:extLst>
      <p:ext uri="{BB962C8B-B14F-4D97-AF65-F5344CB8AC3E}">
        <p14:creationId xmlns:p14="http://schemas.microsoft.com/office/powerpoint/2010/main" val="25233815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A3EC27F-2535-4D8C-88D7-92167B36B84C}"/>
              </a:ext>
            </a:extLst>
          </p:cNvPr>
          <p:cNvSpPr txBox="1"/>
          <p:nvPr/>
        </p:nvSpPr>
        <p:spPr>
          <a:xfrm>
            <a:off x="511628" y="188297"/>
            <a:ext cx="8120743" cy="4570482"/>
          </a:xfrm>
          <a:prstGeom prst="rect">
            <a:avLst/>
          </a:prstGeom>
          <a:noFill/>
        </p:spPr>
        <p:txBody>
          <a:bodyPr wrap="square" rtlCol="0">
            <a:spAutoFit/>
          </a:bodyPr>
          <a:lstStyle/>
          <a:p>
            <a:r>
              <a:rPr lang="en-US" sz="2800" dirty="0">
                <a:solidFill>
                  <a:schemeClr val="bg1"/>
                </a:solidFill>
              </a:rPr>
              <a:t>Proposed </a:t>
            </a:r>
            <a:r>
              <a:rPr lang="en-US" sz="2800" dirty="0">
                <a:solidFill>
                  <a:schemeClr val="bg1"/>
                </a:solidFill>
                <a:latin typeface="Bahnschrift SemiBold" panose="020B0502040204020203" pitchFamily="34" charset="0"/>
              </a:rPr>
              <a:t>Solution</a:t>
            </a:r>
          </a:p>
          <a:p>
            <a:endParaRPr lang="en-US" sz="900" dirty="0">
              <a:solidFill>
                <a:srgbClr val="FFDE14"/>
              </a:solidFill>
            </a:endParaRPr>
          </a:p>
          <a:p>
            <a:r>
              <a:rPr lang="en-US" sz="1100" b="1" dirty="0">
                <a:solidFill>
                  <a:srgbClr val="FFDE14"/>
                </a:solidFill>
                <a:latin typeface="Bahnschrift SemiBold" panose="020B0502040204020203" pitchFamily="34" charset="0"/>
              </a:rPr>
              <a:t>The proposed API security solution is strategically designed to address the OWASP Top 10 vulnerabilities through a robust and flexible security architecture. It secures core API modules—Login, Product, Inventory, and Payment against common threats like injection attacks, broken authentication, and sensitive data exposure. </a:t>
            </a:r>
          </a:p>
          <a:p>
            <a:r>
              <a:rPr lang="en-US" sz="1100" b="1" dirty="0">
                <a:solidFill>
                  <a:srgbClr val="FFDE14"/>
                </a:solidFill>
                <a:latin typeface="Bahnschrift SemiBold" panose="020B0502040204020203" pitchFamily="34" charset="0"/>
              </a:rPr>
              <a:t>The solution </a:t>
            </a:r>
            <a:r>
              <a:rPr lang="en-US" sz="1100" b="1">
                <a:solidFill>
                  <a:srgbClr val="FFDE14"/>
                </a:solidFill>
                <a:latin typeface="Bahnschrift SemiBold" panose="020B0502040204020203" pitchFamily="34" charset="0"/>
              </a:rPr>
              <a:t>leverages novel </a:t>
            </a:r>
            <a:r>
              <a:rPr lang="en-US" sz="1100" b="1" dirty="0">
                <a:solidFill>
                  <a:schemeClr val="bg1"/>
                </a:solidFill>
                <a:latin typeface="Bahnschrift SemiBold" panose="020B0502040204020203" pitchFamily="34" charset="0"/>
              </a:rPr>
              <a:t>CRYSTAL Post Quantum algorithms </a:t>
            </a:r>
            <a:r>
              <a:rPr lang="en-US" sz="1100" b="1" dirty="0">
                <a:solidFill>
                  <a:srgbClr val="FFDE14"/>
                </a:solidFill>
                <a:latin typeface="Bahnschrift SemiBold" panose="020B0502040204020203" pitchFamily="34" charset="0"/>
              </a:rPr>
              <a:t>for both encryption and authentication, ensuring that sensitive data is securely scrambled during transmission and storage. </a:t>
            </a:r>
            <a:r>
              <a:rPr lang="en-US" sz="1100" b="1" dirty="0">
                <a:solidFill>
                  <a:schemeClr val="bg1"/>
                </a:solidFill>
                <a:latin typeface="Bahnschrift SemiBold" panose="020B0502040204020203" pitchFamily="34" charset="0"/>
              </a:rPr>
              <a:t>Role-Based Access Control (RBAC) </a:t>
            </a:r>
            <a:r>
              <a:rPr lang="en-US" sz="1100" b="1" dirty="0">
                <a:solidFill>
                  <a:srgbClr val="FFDE14"/>
                </a:solidFill>
                <a:latin typeface="Bahnschrift SemiBold" panose="020B0502040204020203" pitchFamily="34" charset="0"/>
              </a:rPr>
              <a:t>is employed to strictly manage user permissions, granting access based on roles to minimize the risk of unauthorized access.</a:t>
            </a:r>
          </a:p>
          <a:p>
            <a:endParaRPr lang="en-US" sz="1100" b="1" dirty="0">
              <a:solidFill>
                <a:srgbClr val="FFDE14"/>
              </a:solidFill>
              <a:latin typeface="Bahnschrift SemiBold" panose="020B0502040204020203" pitchFamily="34" charset="0"/>
            </a:endParaRPr>
          </a:p>
          <a:p>
            <a:r>
              <a:rPr lang="en-US" sz="1100" b="1" dirty="0">
                <a:solidFill>
                  <a:schemeClr val="bg1"/>
                </a:solidFill>
                <a:latin typeface="Bahnschrift SemiBold" panose="020B0502040204020203" pitchFamily="34" charset="0"/>
              </a:rPr>
              <a:t>NGINX, </a:t>
            </a:r>
            <a:r>
              <a:rPr lang="en-US" sz="1100" b="1" dirty="0" err="1">
                <a:solidFill>
                  <a:schemeClr val="bg1"/>
                </a:solidFill>
                <a:latin typeface="Bahnschrift SemiBold" panose="020B0502040204020203" pitchFamily="34" charset="0"/>
              </a:rPr>
              <a:t>HAProxy</a:t>
            </a:r>
            <a:r>
              <a:rPr lang="en-US" sz="1100" b="1" dirty="0">
                <a:solidFill>
                  <a:schemeClr val="bg1"/>
                </a:solidFill>
                <a:latin typeface="Bahnschrift SemiBold" panose="020B0502040204020203" pitchFamily="34" charset="0"/>
              </a:rPr>
              <a:t>, AWS API Gateway, etc</a:t>
            </a:r>
            <a:r>
              <a:rPr lang="en-US" sz="1100" b="1" dirty="0">
                <a:solidFill>
                  <a:srgbClr val="FFDE14"/>
                </a:solidFill>
                <a:latin typeface="Bahnschrift SemiBold" panose="020B0502040204020203" pitchFamily="34" charset="0"/>
              </a:rPr>
              <a:t>. serves a dual purpose in this architecture: as a reverse proxy, it manages and filters incoming traffic, applying filters, managing timeouts, and injecting necessary headers to enhance security. It also functions as a proxy server, directing requests to the appropriate backend services and providing an additional layer of security by isolating backend systems from direct exposure. </a:t>
            </a:r>
            <a:r>
              <a:rPr lang="en-US" sz="1100" b="1" dirty="0">
                <a:solidFill>
                  <a:schemeClr val="bg1"/>
                </a:solidFill>
                <a:latin typeface="Bahnschrift SemiBold" panose="020B0502040204020203" pitchFamily="34" charset="0"/>
              </a:rPr>
              <a:t>Proxy filters </a:t>
            </a:r>
            <a:r>
              <a:rPr lang="en-US" sz="1100" b="1" dirty="0">
                <a:solidFill>
                  <a:srgbClr val="FFDE14"/>
                </a:solidFill>
                <a:latin typeface="Bahnschrift SemiBold" panose="020B0502040204020203" pitchFamily="34" charset="0"/>
              </a:rPr>
              <a:t>within the system handle missing parameters by assigning default values, ensuring data integrity and consistency.</a:t>
            </a:r>
          </a:p>
          <a:p>
            <a:endParaRPr lang="en-US" sz="1100" b="1" dirty="0">
              <a:solidFill>
                <a:srgbClr val="FFDE14"/>
              </a:solidFill>
              <a:latin typeface="Bahnschrift SemiBold" panose="020B0502040204020203" pitchFamily="34" charset="0"/>
            </a:endParaRPr>
          </a:p>
          <a:p>
            <a:r>
              <a:rPr lang="en-US" sz="1100" b="1" dirty="0">
                <a:solidFill>
                  <a:srgbClr val="FFDE14"/>
                </a:solidFill>
                <a:latin typeface="Bahnschrift SemiBold" panose="020B0502040204020203" pitchFamily="34" charset="0"/>
              </a:rPr>
              <a:t>A key strength of this solution is </a:t>
            </a:r>
            <a:r>
              <a:rPr lang="en-US" sz="1100" b="1" dirty="0">
                <a:solidFill>
                  <a:schemeClr val="bg1"/>
                </a:solidFill>
                <a:latin typeface="Bahnschrift SemiBold" panose="020B0502040204020203" pitchFamily="34" charset="0"/>
              </a:rPr>
              <a:t>its seamless integration </a:t>
            </a:r>
            <a:r>
              <a:rPr lang="en-US" sz="1100" b="1" dirty="0">
                <a:solidFill>
                  <a:srgbClr val="FFDE14"/>
                </a:solidFill>
                <a:latin typeface="Bahnschrift SemiBold" panose="020B0502040204020203" pitchFamily="34" charset="0"/>
              </a:rPr>
              <a:t>with existing corporate software, making it easy to enhance API security within a broader IT ecosystem. This integration capability ensures that the security features can be implemented without disrupting existing workflows or requiring significant changes to the corporate infrastructure.</a:t>
            </a:r>
          </a:p>
          <a:p>
            <a:endParaRPr lang="en-US" sz="1100" b="1" dirty="0">
              <a:solidFill>
                <a:srgbClr val="FFDE14"/>
              </a:solidFill>
              <a:latin typeface="Bahnschrift SemiBold" panose="020B0502040204020203" pitchFamily="34" charset="0"/>
            </a:endParaRPr>
          </a:p>
          <a:p>
            <a:r>
              <a:rPr lang="en-US" sz="1100" b="1" dirty="0">
                <a:solidFill>
                  <a:srgbClr val="FFDE14"/>
                </a:solidFill>
                <a:latin typeface="Bahnschrift SemiBold" panose="020B0502040204020203" pitchFamily="34" charset="0"/>
              </a:rPr>
              <a:t>To support continuous security monitoring, the solution includes a </a:t>
            </a:r>
            <a:r>
              <a:rPr lang="en-US" sz="1100" b="1" dirty="0">
                <a:solidFill>
                  <a:schemeClr val="bg1"/>
                </a:solidFill>
                <a:latin typeface="Bahnschrift SemiBold" panose="020B0502040204020203" pitchFamily="34" charset="0"/>
              </a:rPr>
              <a:t>user-friendly visualization dashboard</a:t>
            </a:r>
            <a:r>
              <a:rPr lang="en-US" sz="1100" b="1" dirty="0">
                <a:solidFill>
                  <a:srgbClr val="FFDE14"/>
                </a:solidFill>
                <a:latin typeface="Bahnschrift SemiBold" panose="020B0502040204020203" pitchFamily="34" charset="0"/>
              </a:rPr>
              <a:t>. This dashboard tracks key metrics such as the number of users, roles, permissions, traffic patterns, and security events like failed login attempts, encryption activities, and authentication outcomes using </a:t>
            </a:r>
            <a:r>
              <a:rPr lang="en-US" sz="1100" b="1" dirty="0">
                <a:solidFill>
                  <a:schemeClr val="bg1"/>
                </a:solidFill>
                <a:latin typeface="Bahnschrift SemiBold" panose="020B0502040204020203" pitchFamily="34" charset="0"/>
              </a:rPr>
              <a:t>neural networks</a:t>
            </a:r>
            <a:r>
              <a:rPr lang="en-US" sz="1100" b="1" dirty="0">
                <a:solidFill>
                  <a:srgbClr val="FFDE14"/>
                </a:solidFill>
                <a:latin typeface="Bahnschrift SemiBold" panose="020B0502040204020203" pitchFamily="34" charset="0"/>
              </a:rPr>
              <a:t>. This allows administrators to monitor API security in real-time, ensuring quick detection and response to potential threats. By combining advanced security techniques with seamless integration and comprehensive monitoring, this solution delivers a secure, resilient, and easily manageable API environment, tailored to fit within corporate IT frameworks</a:t>
            </a:r>
            <a:r>
              <a:rPr lang="en-US" sz="1200" b="1" dirty="0">
                <a:solidFill>
                  <a:srgbClr val="FFDE14"/>
                </a:solidFill>
                <a:latin typeface="Bahnschrift SemiBold" panose="020B0502040204020203" pitchFamily="34" charset="0"/>
              </a:rPr>
              <a:t>.</a:t>
            </a:r>
          </a:p>
        </p:txBody>
      </p:sp>
    </p:spTree>
    <p:extLst>
      <p:ext uri="{BB962C8B-B14F-4D97-AF65-F5344CB8AC3E}">
        <p14:creationId xmlns:p14="http://schemas.microsoft.com/office/powerpoint/2010/main" val="37626392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A3EC27F-2535-4D8C-88D7-92167B36B84C}"/>
              </a:ext>
            </a:extLst>
          </p:cNvPr>
          <p:cNvSpPr txBox="1"/>
          <p:nvPr/>
        </p:nvSpPr>
        <p:spPr>
          <a:xfrm>
            <a:off x="435429" y="195943"/>
            <a:ext cx="8135257" cy="4570482"/>
          </a:xfrm>
          <a:prstGeom prst="rect">
            <a:avLst/>
          </a:prstGeom>
          <a:noFill/>
        </p:spPr>
        <p:txBody>
          <a:bodyPr wrap="square" rtlCol="0">
            <a:spAutoFit/>
          </a:bodyPr>
          <a:lstStyle/>
          <a:p>
            <a:r>
              <a:rPr lang="en-US" sz="2400" b="1" dirty="0">
                <a:solidFill>
                  <a:schemeClr val="bg1"/>
                </a:solidFill>
                <a:latin typeface="Bahnschrift SemiBold" panose="020B0502040204020203" pitchFamily="34" charset="0"/>
              </a:rPr>
              <a:t>Implementing CRYSTAL </a:t>
            </a:r>
            <a:r>
              <a:rPr lang="en-US" sz="2400" b="1" dirty="0" err="1">
                <a:solidFill>
                  <a:schemeClr val="bg1"/>
                </a:solidFill>
                <a:latin typeface="Bahnschrift SemiBold" panose="020B0502040204020203" pitchFamily="34" charset="0"/>
              </a:rPr>
              <a:t>Kyber</a:t>
            </a:r>
            <a:r>
              <a:rPr lang="en-US" sz="2400" b="1" dirty="0">
                <a:solidFill>
                  <a:schemeClr val="bg1"/>
                </a:solidFill>
                <a:latin typeface="Bahnschrift SemiBold" panose="020B0502040204020203" pitchFamily="34" charset="0"/>
              </a:rPr>
              <a:t> and CRYSTAL </a:t>
            </a:r>
            <a:r>
              <a:rPr lang="en-US" sz="2400" b="1" dirty="0" err="1">
                <a:solidFill>
                  <a:schemeClr val="bg1"/>
                </a:solidFill>
                <a:latin typeface="Bahnschrift SemiBold" panose="020B0502040204020203" pitchFamily="34" charset="0"/>
              </a:rPr>
              <a:t>Dilithium</a:t>
            </a:r>
            <a:r>
              <a:rPr lang="en-US" sz="2400" b="1" dirty="0">
                <a:solidFill>
                  <a:schemeClr val="bg1"/>
                </a:solidFill>
                <a:latin typeface="Bahnschrift SemiBold" panose="020B0502040204020203" pitchFamily="34" charset="0"/>
              </a:rPr>
              <a:t> </a:t>
            </a:r>
          </a:p>
          <a:p>
            <a:r>
              <a:rPr lang="en-US" sz="2400" b="1" dirty="0">
                <a:solidFill>
                  <a:schemeClr val="bg1"/>
                </a:solidFill>
                <a:latin typeface="Bahnschrift SemiBold" panose="020B0502040204020203" pitchFamily="34" charset="0"/>
              </a:rPr>
              <a:t>( P</a:t>
            </a:r>
            <a:r>
              <a:rPr lang="en-US" sz="2400" dirty="0">
                <a:solidFill>
                  <a:schemeClr val="bg1"/>
                </a:solidFill>
                <a:latin typeface="Bahnschrift SemiBold" panose="020B0502040204020203" pitchFamily="34" charset="0"/>
              </a:rPr>
              <a:t>ost-Quantum Cryptography </a:t>
            </a:r>
            <a:r>
              <a:rPr lang="en-US" sz="2400" b="1" dirty="0">
                <a:solidFill>
                  <a:schemeClr val="bg1"/>
                </a:solidFill>
                <a:latin typeface="Bahnschrift SemiBold" panose="020B0502040204020203" pitchFamily="34" charset="0"/>
              </a:rPr>
              <a:t>) :</a:t>
            </a:r>
          </a:p>
          <a:p>
            <a:endParaRPr lang="en-US" sz="1200" b="1" dirty="0">
              <a:solidFill>
                <a:srgbClr val="FFDE14"/>
              </a:solidFill>
              <a:latin typeface="Bahnschrift SemiBold" panose="020B0502040204020203" pitchFamily="34" charset="0"/>
            </a:endParaRPr>
          </a:p>
          <a:p>
            <a:pPr algn="just"/>
            <a:r>
              <a:rPr lang="en-US" sz="1100" b="1" dirty="0">
                <a:solidFill>
                  <a:schemeClr val="bg1"/>
                </a:solidFill>
                <a:latin typeface="Bahnschrift SemiBold" panose="020B0502040204020203" pitchFamily="34" charset="0"/>
              </a:rPr>
              <a:t>Crystal </a:t>
            </a:r>
            <a:r>
              <a:rPr lang="en-US" sz="1100" b="1" dirty="0" err="1">
                <a:solidFill>
                  <a:schemeClr val="bg1"/>
                </a:solidFill>
                <a:latin typeface="Bahnschrift SemiBold" panose="020B0502040204020203" pitchFamily="34" charset="0"/>
              </a:rPr>
              <a:t>Kyber</a:t>
            </a:r>
            <a:r>
              <a:rPr lang="en-US" sz="1100" b="1" dirty="0">
                <a:solidFill>
                  <a:schemeClr val="bg1"/>
                </a:solidFill>
                <a:latin typeface="Bahnschrift SemiBold" panose="020B0502040204020203" pitchFamily="34" charset="0"/>
              </a:rPr>
              <a:t> </a:t>
            </a:r>
            <a:r>
              <a:rPr lang="en-US" sz="1100" dirty="0">
                <a:solidFill>
                  <a:srgbClr val="FFDE14"/>
                </a:solidFill>
                <a:latin typeface="Bahnschrift SemiBold" panose="020B0502040204020203" pitchFamily="34" charset="0"/>
              </a:rPr>
              <a:t>is a key encapsulation mechanism (KEM) designed to provide secure encryption and key exchange, even in the face of quantum computing threats. It uses lattice-based cryptography, which is resistant to attacks from quantum computers, making it ideal for securely exchanging keys in API communications.</a:t>
            </a:r>
          </a:p>
          <a:p>
            <a:pPr algn="just">
              <a:buFont typeface="Arial" panose="020B0604020202020204" pitchFamily="34" charset="0"/>
              <a:buChar char="•"/>
            </a:pPr>
            <a:r>
              <a:rPr lang="en-US" sz="1100" b="1" i="1" dirty="0">
                <a:solidFill>
                  <a:srgbClr val="FFDE14"/>
                </a:solidFill>
                <a:latin typeface="Bahnschrift SemiBold" panose="020B0502040204020203" pitchFamily="34" charset="0"/>
              </a:rPr>
              <a:t>Use in API Security:</a:t>
            </a:r>
            <a:r>
              <a:rPr lang="en-US" sz="1100" i="1" dirty="0">
                <a:solidFill>
                  <a:srgbClr val="FFDE14"/>
                </a:solidFill>
                <a:latin typeface="Bahnschrift SemiBold" panose="020B0502040204020203" pitchFamily="34" charset="0"/>
              </a:rPr>
              <a:t> </a:t>
            </a:r>
            <a:r>
              <a:rPr lang="en-US" sz="1100" dirty="0" err="1">
                <a:solidFill>
                  <a:srgbClr val="FFDE14"/>
                </a:solidFill>
                <a:latin typeface="Bahnschrift SemiBold" panose="020B0502040204020203" pitchFamily="34" charset="0"/>
              </a:rPr>
              <a:t>Kyber</a:t>
            </a:r>
            <a:r>
              <a:rPr lang="en-US" sz="1100" dirty="0">
                <a:solidFill>
                  <a:srgbClr val="FFDE14"/>
                </a:solidFill>
                <a:latin typeface="Bahnschrift SemiBold" panose="020B0502040204020203" pitchFamily="34" charset="0"/>
              </a:rPr>
              <a:t> can be used to secure data transmission between clients and servers by encrypting sensitive data and ensuring that only authorized parties can decrypt and access it, providing strong protection for API communications.</a:t>
            </a:r>
            <a:endParaRPr lang="en-US" sz="1100" b="1" dirty="0">
              <a:solidFill>
                <a:srgbClr val="FFDE14"/>
              </a:solidFill>
              <a:latin typeface="Bahnschrift SemiBold" panose="020B0502040204020203" pitchFamily="34" charset="0"/>
            </a:endParaRPr>
          </a:p>
          <a:p>
            <a:pPr algn="just"/>
            <a:r>
              <a:rPr lang="en-US" sz="1100" b="1" dirty="0">
                <a:solidFill>
                  <a:schemeClr val="bg1"/>
                </a:solidFill>
                <a:latin typeface="Bahnschrift SemiBold" panose="020B0502040204020203" pitchFamily="34" charset="0"/>
              </a:rPr>
              <a:t>Crystal </a:t>
            </a:r>
            <a:r>
              <a:rPr lang="en-US" sz="1100" b="1" dirty="0" err="1">
                <a:solidFill>
                  <a:schemeClr val="bg1"/>
                </a:solidFill>
                <a:latin typeface="Bahnschrift SemiBold" panose="020B0502040204020203" pitchFamily="34" charset="0"/>
              </a:rPr>
              <a:t>Dilithium</a:t>
            </a:r>
            <a:r>
              <a:rPr lang="en-US" sz="1100" b="1" dirty="0">
                <a:solidFill>
                  <a:schemeClr val="bg1"/>
                </a:solidFill>
                <a:latin typeface="Bahnschrift SemiBold" panose="020B0502040204020203" pitchFamily="34" charset="0"/>
              </a:rPr>
              <a:t> </a:t>
            </a:r>
            <a:r>
              <a:rPr lang="en-US" sz="1100" dirty="0">
                <a:solidFill>
                  <a:srgbClr val="FFDE14"/>
                </a:solidFill>
                <a:latin typeface="Bahnschrift SemiBold" panose="020B0502040204020203" pitchFamily="34" charset="0"/>
              </a:rPr>
              <a:t>is a digital signature algorithm that provides authentication and data integrity protection. Like </a:t>
            </a:r>
            <a:r>
              <a:rPr lang="en-US" sz="1100" dirty="0" err="1">
                <a:solidFill>
                  <a:srgbClr val="FFDE14"/>
                </a:solidFill>
                <a:latin typeface="Bahnschrift SemiBold" panose="020B0502040204020203" pitchFamily="34" charset="0"/>
              </a:rPr>
              <a:t>Kyber</a:t>
            </a:r>
            <a:r>
              <a:rPr lang="en-US" sz="1100" dirty="0">
                <a:solidFill>
                  <a:srgbClr val="FFDE14"/>
                </a:solidFill>
                <a:latin typeface="Bahnschrift SemiBold" panose="020B0502040204020203" pitchFamily="34" charset="0"/>
              </a:rPr>
              <a:t>, it is based on lattice-based cryptography and is resistant to quantum attacks. </a:t>
            </a:r>
            <a:r>
              <a:rPr lang="en-US" sz="1100" dirty="0" err="1">
                <a:solidFill>
                  <a:srgbClr val="FFDE14"/>
                </a:solidFill>
                <a:latin typeface="Bahnschrift SemiBold" panose="020B0502040204020203" pitchFamily="34" charset="0"/>
              </a:rPr>
              <a:t>Dilithium</a:t>
            </a:r>
            <a:r>
              <a:rPr lang="en-US" sz="1100" dirty="0">
                <a:solidFill>
                  <a:srgbClr val="FFDE14"/>
                </a:solidFill>
                <a:latin typeface="Bahnschrift SemiBold" panose="020B0502040204020203" pitchFamily="34" charset="0"/>
              </a:rPr>
              <a:t> ensures that the data or code exchanged in API interactions is authentic and has not been tampered with.</a:t>
            </a:r>
          </a:p>
          <a:p>
            <a:pPr algn="just">
              <a:buFont typeface="Arial" panose="020B0604020202020204" pitchFamily="34" charset="0"/>
              <a:buChar char="•"/>
            </a:pPr>
            <a:r>
              <a:rPr lang="en-US" sz="1100" b="1" i="1" dirty="0">
                <a:solidFill>
                  <a:srgbClr val="FFDE14"/>
                </a:solidFill>
                <a:latin typeface="Bahnschrift SemiBold" panose="020B0502040204020203" pitchFamily="34" charset="0"/>
              </a:rPr>
              <a:t>Use in API Security:</a:t>
            </a:r>
            <a:r>
              <a:rPr lang="en-US" sz="1100" i="1" dirty="0">
                <a:solidFill>
                  <a:srgbClr val="FFDE14"/>
                </a:solidFill>
                <a:latin typeface="Bahnschrift SemiBold" panose="020B0502040204020203" pitchFamily="34" charset="0"/>
              </a:rPr>
              <a:t> </a:t>
            </a:r>
            <a:r>
              <a:rPr lang="en-US" sz="1100" dirty="0" err="1">
                <a:solidFill>
                  <a:srgbClr val="FFDE14"/>
                </a:solidFill>
                <a:latin typeface="Bahnschrift SemiBold" panose="020B0502040204020203" pitchFamily="34" charset="0"/>
              </a:rPr>
              <a:t>Dilithium</a:t>
            </a:r>
            <a:r>
              <a:rPr lang="en-US" sz="1100" dirty="0">
                <a:solidFill>
                  <a:srgbClr val="FFDE14"/>
                </a:solidFill>
                <a:latin typeface="Bahnschrift SemiBold" panose="020B0502040204020203" pitchFamily="34" charset="0"/>
              </a:rPr>
              <a:t> can be employed to sign API requests and responses, ensuring that only authorized parties are interacting with the API and that the data has not been altered, thus protecting against unauthorized access and data manipulation.</a:t>
            </a:r>
          </a:p>
          <a:p>
            <a:pPr algn="just"/>
            <a:r>
              <a:rPr lang="en-US" sz="1100" dirty="0">
                <a:solidFill>
                  <a:srgbClr val="FFDE14"/>
                </a:solidFill>
                <a:latin typeface="Bahnschrift SemiBold" panose="020B0502040204020203" pitchFamily="34" charset="0"/>
              </a:rPr>
              <a:t>These algorithms ensure that APIs remain secure against both classical and quantum threats</a:t>
            </a:r>
          </a:p>
          <a:p>
            <a:endParaRPr lang="en-US" sz="1100" dirty="0">
              <a:solidFill>
                <a:srgbClr val="FFDE14"/>
              </a:solidFill>
              <a:latin typeface="Bahnschrift SemiBold" panose="020B0502040204020203" pitchFamily="34" charset="0"/>
            </a:endParaRPr>
          </a:p>
          <a:p>
            <a:r>
              <a:rPr lang="en-US" sz="1100" dirty="0">
                <a:solidFill>
                  <a:schemeClr val="bg1"/>
                </a:solidFill>
                <a:latin typeface="Bahnschrift SemiBold" panose="020B0502040204020203" pitchFamily="34" charset="0"/>
              </a:rPr>
              <a:t>Combining CRYSTALS-</a:t>
            </a:r>
            <a:r>
              <a:rPr lang="en-US" sz="1100" dirty="0" err="1">
                <a:solidFill>
                  <a:schemeClr val="bg1"/>
                </a:solidFill>
                <a:latin typeface="Bahnschrift SemiBold" panose="020B0502040204020203" pitchFamily="34" charset="0"/>
              </a:rPr>
              <a:t>Kyber</a:t>
            </a:r>
            <a:r>
              <a:rPr lang="en-US" sz="1100" dirty="0">
                <a:solidFill>
                  <a:schemeClr val="bg1"/>
                </a:solidFill>
                <a:latin typeface="Bahnschrift SemiBold" panose="020B0502040204020203" pitchFamily="34" charset="0"/>
              </a:rPr>
              <a:t> and CRYSTALS-</a:t>
            </a:r>
            <a:r>
              <a:rPr lang="en-US" sz="1100" dirty="0" err="1">
                <a:solidFill>
                  <a:schemeClr val="bg1"/>
                </a:solidFill>
                <a:latin typeface="Bahnschrift SemiBold" panose="020B0502040204020203" pitchFamily="34" charset="0"/>
              </a:rPr>
              <a:t>Dilithium</a:t>
            </a:r>
            <a:r>
              <a:rPr lang="en-US" sz="1100" dirty="0">
                <a:solidFill>
                  <a:srgbClr val="FFDE14"/>
                </a:solidFill>
                <a:latin typeface="Bahnschrift SemiBold" panose="020B0502040204020203" pitchFamily="34" charset="0"/>
              </a:rPr>
              <a:t> can provide a robust security framework for APIs:</a:t>
            </a:r>
          </a:p>
          <a:p>
            <a:r>
              <a:rPr lang="en-US" sz="1100" dirty="0">
                <a:solidFill>
                  <a:srgbClr val="FFDE14"/>
                </a:solidFill>
                <a:latin typeface="Bahnschrift SemiBold" panose="020B0502040204020203" pitchFamily="34" charset="0"/>
              </a:rPr>
              <a:t>    </a:t>
            </a:r>
            <a:r>
              <a:rPr lang="en-US" sz="1100" dirty="0">
                <a:solidFill>
                  <a:schemeClr val="bg1"/>
                </a:solidFill>
                <a:latin typeface="Bahnschrift SemiBold" panose="020B0502040204020203" pitchFamily="34" charset="0"/>
              </a:rPr>
              <a:t>Session Establishment: </a:t>
            </a:r>
            <a:r>
              <a:rPr lang="en-US" sz="1100" dirty="0">
                <a:solidFill>
                  <a:srgbClr val="FFDE14"/>
                </a:solidFill>
                <a:latin typeface="Bahnschrift SemiBold" panose="020B0502040204020203" pitchFamily="34" charset="0"/>
              </a:rPr>
              <a:t>Use CRYSTALS-</a:t>
            </a:r>
            <a:r>
              <a:rPr lang="en-US" sz="1100" dirty="0" err="1">
                <a:solidFill>
                  <a:srgbClr val="FFDE14"/>
                </a:solidFill>
                <a:latin typeface="Bahnschrift SemiBold" panose="020B0502040204020203" pitchFamily="34" charset="0"/>
              </a:rPr>
              <a:t>Kyber</a:t>
            </a:r>
            <a:r>
              <a:rPr lang="en-US" sz="1100" dirty="0">
                <a:solidFill>
                  <a:srgbClr val="FFDE14"/>
                </a:solidFill>
                <a:latin typeface="Bahnschrift SemiBold" panose="020B0502040204020203" pitchFamily="34" charset="0"/>
              </a:rPr>
              <a:t> to securely exchange a symmetric key for the </a:t>
            </a:r>
            <a:r>
              <a:rPr lang="en-US" sz="1100" dirty="0" err="1">
                <a:solidFill>
                  <a:srgbClr val="FFDE14"/>
                </a:solidFill>
                <a:latin typeface="Bahnschrift SemiBold" panose="020B0502040204020203" pitchFamily="34" charset="0"/>
              </a:rPr>
              <a:t>session.Encrypt</a:t>
            </a:r>
            <a:r>
              <a:rPr lang="en-US" sz="1100" dirty="0">
                <a:solidFill>
                  <a:srgbClr val="FFDE14"/>
                </a:solidFill>
                <a:latin typeface="Bahnschrift SemiBold" panose="020B0502040204020203" pitchFamily="34" charset="0"/>
              </a:rPr>
              <a:t> subsequent          	                   communications using this symmetric key.</a:t>
            </a:r>
          </a:p>
          <a:p>
            <a:r>
              <a:rPr lang="en-US" sz="1100" dirty="0">
                <a:solidFill>
                  <a:srgbClr val="FFDE14"/>
                </a:solidFill>
                <a:latin typeface="Bahnschrift SemiBold" panose="020B0502040204020203" pitchFamily="34" charset="0"/>
              </a:rPr>
              <a:t>    </a:t>
            </a:r>
            <a:r>
              <a:rPr lang="en-US" sz="1100" dirty="0">
                <a:solidFill>
                  <a:schemeClr val="bg1"/>
                </a:solidFill>
                <a:latin typeface="Bahnschrift SemiBold" panose="020B0502040204020203" pitchFamily="34" charset="0"/>
              </a:rPr>
              <a:t>Authenticated API Calls:</a:t>
            </a:r>
            <a:r>
              <a:rPr lang="en-US" sz="1100" dirty="0">
                <a:solidFill>
                  <a:srgbClr val="FFDE14"/>
                </a:solidFill>
                <a:latin typeface="Bahnschrift SemiBold" panose="020B0502040204020203" pitchFamily="34" charset="0"/>
              </a:rPr>
              <a:t> Each API request and response is signed with CRYSTALS-</a:t>
            </a:r>
            <a:r>
              <a:rPr lang="en-US" sz="1100" dirty="0" err="1">
                <a:solidFill>
                  <a:srgbClr val="FFDE14"/>
                </a:solidFill>
                <a:latin typeface="Bahnschrift SemiBold" panose="020B0502040204020203" pitchFamily="34" charset="0"/>
              </a:rPr>
              <a:t>Dilithium</a:t>
            </a:r>
            <a:r>
              <a:rPr lang="en-US" sz="1100" dirty="0">
                <a:solidFill>
                  <a:srgbClr val="FFDE14"/>
                </a:solidFill>
                <a:latin typeface="Bahnschrift SemiBold" panose="020B0502040204020203" pitchFamily="34" charset="0"/>
              </a:rPr>
              <a:t> to ensure authentication and  	                    data </a:t>
            </a:r>
            <a:r>
              <a:rPr lang="en-US" sz="1100" dirty="0" err="1">
                <a:solidFill>
                  <a:srgbClr val="FFDE14"/>
                </a:solidFill>
                <a:latin typeface="Bahnschrift SemiBold" panose="020B0502040204020203" pitchFamily="34" charset="0"/>
              </a:rPr>
              <a:t>integrity.Clients</a:t>
            </a:r>
            <a:r>
              <a:rPr lang="en-US" sz="1100" dirty="0">
                <a:solidFill>
                  <a:srgbClr val="FFDE14"/>
                </a:solidFill>
                <a:latin typeface="Bahnschrift SemiBold" panose="020B0502040204020203" pitchFamily="34" charset="0"/>
              </a:rPr>
              <a:t> and servers verify each other’s signatures to prevent unauthorized access and 	                    data tampering.</a:t>
            </a:r>
          </a:p>
          <a:p>
            <a:r>
              <a:rPr lang="en-US" sz="1100" dirty="0">
                <a:solidFill>
                  <a:srgbClr val="FFDE14"/>
                </a:solidFill>
                <a:latin typeface="Bahnschrift SemiBold" panose="020B0502040204020203" pitchFamily="34" charset="0"/>
              </a:rPr>
              <a:t>    </a:t>
            </a:r>
            <a:r>
              <a:rPr lang="en-US" sz="1100" dirty="0">
                <a:solidFill>
                  <a:schemeClr val="bg1"/>
                </a:solidFill>
                <a:latin typeface="Bahnschrift SemiBold" panose="020B0502040204020203" pitchFamily="34" charset="0"/>
              </a:rPr>
              <a:t>Secure Data Transmission:</a:t>
            </a:r>
            <a:r>
              <a:rPr lang="en-US" sz="1100" dirty="0">
                <a:solidFill>
                  <a:srgbClr val="FFDE14"/>
                </a:solidFill>
                <a:latin typeface="Bahnschrift SemiBold" panose="020B0502040204020203" pitchFamily="34" charset="0"/>
              </a:rPr>
              <a:t>  Encrypt data using the symmetric key established by CRYSTALS-</a:t>
            </a:r>
            <a:r>
              <a:rPr lang="en-US" sz="1100" dirty="0" err="1">
                <a:solidFill>
                  <a:srgbClr val="FFDE14"/>
                </a:solidFill>
                <a:latin typeface="Bahnschrift SemiBold" panose="020B0502040204020203" pitchFamily="34" charset="0"/>
              </a:rPr>
              <a:t>Kyber</a:t>
            </a:r>
            <a:r>
              <a:rPr lang="en-US" sz="1100" dirty="0">
                <a:solidFill>
                  <a:srgbClr val="FFDE14"/>
                </a:solidFill>
                <a:latin typeface="Bahnschrift SemiBold" panose="020B0502040204020203" pitchFamily="34" charset="0"/>
              </a:rPr>
              <a:t>. Sign data using 	                          CRYSTALS-</a:t>
            </a:r>
            <a:r>
              <a:rPr lang="en-US" sz="1100" dirty="0" err="1">
                <a:solidFill>
                  <a:srgbClr val="FFDE14"/>
                </a:solidFill>
                <a:latin typeface="Bahnschrift SemiBold" panose="020B0502040204020203" pitchFamily="34" charset="0"/>
              </a:rPr>
              <a:t>Dilithium</a:t>
            </a:r>
            <a:r>
              <a:rPr lang="en-US" sz="1100" dirty="0">
                <a:solidFill>
                  <a:srgbClr val="FFDE14"/>
                </a:solidFill>
                <a:latin typeface="Bahnschrift SemiBold" panose="020B0502040204020203" pitchFamily="34" charset="0"/>
              </a:rPr>
              <a:t> to ensure it is not modified during transmission.</a:t>
            </a:r>
          </a:p>
        </p:txBody>
      </p:sp>
    </p:spTree>
    <p:extLst>
      <p:ext uri="{BB962C8B-B14F-4D97-AF65-F5344CB8AC3E}">
        <p14:creationId xmlns:p14="http://schemas.microsoft.com/office/powerpoint/2010/main" val="7724813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B8B1443-E2C7-84DA-7D13-F50BC8584243}"/>
              </a:ext>
            </a:extLst>
          </p:cNvPr>
          <p:cNvSpPr txBox="1"/>
          <p:nvPr/>
        </p:nvSpPr>
        <p:spPr>
          <a:xfrm>
            <a:off x="446314" y="79829"/>
            <a:ext cx="8251372" cy="4909036"/>
          </a:xfrm>
          <a:prstGeom prst="rect">
            <a:avLst/>
          </a:prstGeom>
          <a:noFill/>
        </p:spPr>
        <p:txBody>
          <a:bodyPr wrap="square" rtlCol="0">
            <a:spAutoFit/>
          </a:bodyPr>
          <a:lstStyle/>
          <a:p>
            <a:pPr>
              <a:buClr>
                <a:srgbClr val="FFDE14"/>
              </a:buClr>
            </a:pPr>
            <a:r>
              <a:rPr lang="en-US" sz="1600" b="1" dirty="0">
                <a:solidFill>
                  <a:schemeClr val="bg1"/>
                </a:solidFill>
                <a:latin typeface="Bahnschrift SemiBold" panose="020B0502040204020203" pitchFamily="34" charset="0"/>
              </a:rPr>
              <a:t>Addressing the OWASP Top 10 Risks with Our Advanced Mitigation Strategies :</a:t>
            </a:r>
          </a:p>
          <a:p>
            <a:pPr>
              <a:buClr>
                <a:srgbClr val="FFDE14"/>
              </a:buClr>
            </a:pPr>
            <a:endParaRPr lang="en-US" sz="300" b="1" dirty="0">
              <a:solidFill>
                <a:schemeClr val="bg1"/>
              </a:solidFill>
              <a:latin typeface="Bahnschrift SemiBold" panose="020B0502040204020203" pitchFamily="34" charset="0"/>
            </a:endParaRPr>
          </a:p>
          <a:p>
            <a:pPr marL="228600" indent="-228600">
              <a:buClr>
                <a:srgbClr val="FFDE14"/>
              </a:buClr>
              <a:buFont typeface="+mj-lt"/>
              <a:buAutoNum type="arabicPeriod"/>
            </a:pPr>
            <a:r>
              <a:rPr lang="en-US" sz="1050" dirty="0">
                <a:solidFill>
                  <a:schemeClr val="bg1"/>
                </a:solidFill>
                <a:latin typeface="Bahnschrift SemiBold" panose="020B0502040204020203" pitchFamily="34" charset="0"/>
              </a:rPr>
              <a:t>Broken Access Control: </a:t>
            </a:r>
            <a:r>
              <a:rPr lang="en-US" sz="1050" dirty="0">
                <a:solidFill>
                  <a:srgbClr val="FFDE14"/>
                </a:solidFill>
                <a:latin typeface="Bahnschrift SemiBold" panose="020B0502040204020203" pitchFamily="34" charset="0"/>
              </a:rPr>
              <a:t>Implementing role-based access control (RBAC) directly addresses this risk by ensuring that users can only access resources they are authorized to. RBAC ensures that unauthorized users cannot access or manipulate data beyond their privileges.</a:t>
            </a:r>
          </a:p>
          <a:p>
            <a:pPr marL="228600" indent="-228600">
              <a:buClr>
                <a:srgbClr val="FFDE14"/>
              </a:buClr>
              <a:buFont typeface="+mj-lt"/>
              <a:buAutoNum type="arabicPeriod"/>
            </a:pPr>
            <a:r>
              <a:rPr lang="en-US" sz="1050" dirty="0">
                <a:solidFill>
                  <a:schemeClr val="bg1"/>
                </a:solidFill>
                <a:latin typeface="Bahnschrift SemiBold" panose="020B0502040204020203" pitchFamily="34" charset="0"/>
              </a:rPr>
              <a:t>Cryptographic Failures: </a:t>
            </a:r>
            <a:r>
              <a:rPr lang="en-US" sz="1050" dirty="0">
                <a:solidFill>
                  <a:srgbClr val="FFDE14"/>
                </a:solidFill>
                <a:latin typeface="Bahnschrift SemiBold" panose="020B0502040204020203" pitchFamily="34" charset="0"/>
              </a:rPr>
              <a:t>Using Crystal algorithms for encryption and authentication addresses this risk by ensuring your API uses strong, quantum-resistant cryptographic techniques. This mitigates risks associated with weak encryption, ensuring data confidentiality and integrity.</a:t>
            </a:r>
          </a:p>
          <a:p>
            <a:pPr marL="228600" indent="-228600">
              <a:buClr>
                <a:srgbClr val="FFDE14"/>
              </a:buClr>
              <a:buFont typeface="+mj-lt"/>
              <a:buAutoNum type="arabicPeriod"/>
            </a:pPr>
            <a:r>
              <a:rPr lang="en-US" sz="1050" dirty="0">
                <a:solidFill>
                  <a:schemeClr val="bg1"/>
                </a:solidFill>
                <a:latin typeface="Bahnschrift SemiBold" panose="020B0502040204020203" pitchFamily="34" charset="0"/>
              </a:rPr>
              <a:t>Injection: </a:t>
            </a:r>
            <a:r>
              <a:rPr lang="en-US" sz="1050" dirty="0">
                <a:solidFill>
                  <a:srgbClr val="FFDE14"/>
                </a:solidFill>
                <a:latin typeface="Bahnschrift SemiBold" panose="020B0502040204020203" pitchFamily="34" charset="0"/>
              </a:rPr>
              <a:t>While not explicitly mentioned, the use of scrambling tokens and proxy servers can help mitigate injection risks by adding layers of obfuscation and inspection. Proxies can filter out malicious requests, and scrambling tokens can prevent attackers from exploiting predictable patterns.</a:t>
            </a:r>
          </a:p>
          <a:p>
            <a:pPr marL="228600" indent="-228600">
              <a:buClr>
                <a:srgbClr val="FFDE14"/>
              </a:buClr>
              <a:buFont typeface="+mj-lt"/>
              <a:buAutoNum type="arabicPeriod"/>
            </a:pPr>
            <a:r>
              <a:rPr lang="en-US" sz="1050" dirty="0">
                <a:solidFill>
                  <a:schemeClr val="bg1"/>
                </a:solidFill>
                <a:latin typeface="Bahnschrift SemiBold" panose="020B0502040204020203" pitchFamily="34" charset="0"/>
              </a:rPr>
              <a:t>Insecure Design: </a:t>
            </a:r>
            <a:r>
              <a:rPr lang="en-US" sz="1050" dirty="0">
                <a:solidFill>
                  <a:srgbClr val="FFDE14"/>
                </a:solidFill>
                <a:latin typeface="Bahnschrift SemiBold" panose="020B0502040204020203" pitchFamily="34" charset="0"/>
              </a:rPr>
              <a:t>The comprehensive security strategy you've outlined, including multi-layer proxies, rate limiting, and secure cryptographic practices, shows a proactive approach to secure design. Addressing security at the design stage reduces the risk of vulnerabilities due to poor architecture or logic flaws.</a:t>
            </a:r>
          </a:p>
          <a:p>
            <a:pPr marL="228600" indent="-228600">
              <a:buClr>
                <a:srgbClr val="FFDE14"/>
              </a:buClr>
              <a:buFont typeface="+mj-lt"/>
              <a:buAutoNum type="arabicPeriod"/>
            </a:pPr>
            <a:r>
              <a:rPr lang="en-US" sz="1050" dirty="0">
                <a:solidFill>
                  <a:schemeClr val="bg1"/>
                </a:solidFill>
                <a:latin typeface="Bahnschrift SemiBold" panose="020B0502040204020203" pitchFamily="34" charset="0"/>
              </a:rPr>
              <a:t>Security Misconfiguration: </a:t>
            </a:r>
            <a:r>
              <a:rPr lang="en-US" sz="1050" dirty="0">
                <a:solidFill>
                  <a:srgbClr val="FFDE14"/>
                </a:solidFill>
                <a:latin typeface="Bahnschrift SemiBold" panose="020B0502040204020203" pitchFamily="34" charset="0"/>
              </a:rPr>
              <a:t>By using a cloud service or API gateway, you can leverage their built-in security configurations and best practices. Ensures that your API is not exposed due to misconfigured security settings.</a:t>
            </a:r>
          </a:p>
          <a:p>
            <a:pPr marL="228600" indent="-228600">
              <a:buClr>
                <a:srgbClr val="FFDE14"/>
              </a:buClr>
              <a:buFont typeface="+mj-lt"/>
              <a:buAutoNum type="arabicPeriod"/>
            </a:pPr>
            <a:r>
              <a:rPr lang="en-US" sz="1050" dirty="0">
                <a:solidFill>
                  <a:schemeClr val="bg1"/>
                </a:solidFill>
                <a:latin typeface="Bahnschrift SemiBold" panose="020B0502040204020203" pitchFamily="34" charset="0"/>
              </a:rPr>
              <a:t>Vulnerable and Outdated Components: </a:t>
            </a:r>
            <a:r>
              <a:rPr lang="en-US" sz="1050" dirty="0">
                <a:solidFill>
                  <a:srgbClr val="FFDE14"/>
                </a:solidFill>
                <a:latin typeface="Bahnschrift SemiBold" panose="020B0502040204020203" pitchFamily="34" charset="0"/>
              </a:rPr>
              <a:t>Regularly updating your proxy servers and cryptographic libraries as part of your maintenance ensures you are not using outdated components. Keeping all components up-to-date mitigates the risk of exploitation through known vulnerabilities.</a:t>
            </a:r>
          </a:p>
          <a:p>
            <a:pPr marL="228600" indent="-228600">
              <a:buClr>
                <a:srgbClr val="FFDE14"/>
              </a:buClr>
              <a:buFont typeface="+mj-lt"/>
              <a:buAutoNum type="arabicPeriod"/>
            </a:pPr>
            <a:r>
              <a:rPr lang="en-US" sz="1050" dirty="0">
                <a:solidFill>
                  <a:schemeClr val="bg1"/>
                </a:solidFill>
                <a:latin typeface="Bahnschrift SemiBold" panose="020B0502040204020203" pitchFamily="34" charset="0"/>
              </a:rPr>
              <a:t>Identification and Authentication Failures: </a:t>
            </a:r>
            <a:r>
              <a:rPr lang="en-US" sz="1050" dirty="0">
                <a:solidFill>
                  <a:srgbClr val="FFDE14"/>
                </a:solidFill>
                <a:latin typeface="Bahnschrift SemiBold" panose="020B0502040204020203" pitchFamily="34" charset="0"/>
              </a:rPr>
              <a:t>Crystal </a:t>
            </a:r>
            <a:r>
              <a:rPr lang="en-US" sz="1050" dirty="0" err="1">
                <a:solidFill>
                  <a:srgbClr val="FFDE14"/>
                </a:solidFill>
                <a:latin typeface="Bahnschrift SemiBold" panose="020B0502040204020203" pitchFamily="34" charset="0"/>
              </a:rPr>
              <a:t>Dilithium</a:t>
            </a:r>
            <a:r>
              <a:rPr lang="en-US" sz="1050" dirty="0">
                <a:solidFill>
                  <a:srgbClr val="FFDE14"/>
                </a:solidFill>
                <a:latin typeface="Bahnschrift SemiBold" panose="020B0502040204020203" pitchFamily="34" charset="0"/>
              </a:rPr>
              <a:t> for authentication helps protect against weak authentication mechanisms. Strong authentication reduces the risk of unauthorized access due to weak passwords, session management issues, or brute force attacks.</a:t>
            </a:r>
          </a:p>
          <a:p>
            <a:pPr marL="228600" indent="-228600">
              <a:buClr>
                <a:srgbClr val="FFDE14"/>
              </a:buClr>
              <a:buFont typeface="+mj-lt"/>
              <a:buAutoNum type="arabicPeriod"/>
            </a:pPr>
            <a:r>
              <a:rPr lang="en-US" sz="1050" dirty="0">
                <a:solidFill>
                  <a:schemeClr val="bg1"/>
                </a:solidFill>
                <a:latin typeface="Bahnschrift SemiBold" panose="020B0502040204020203" pitchFamily="34" charset="0"/>
              </a:rPr>
              <a:t>Software and Data Integrity Failures: </a:t>
            </a:r>
            <a:r>
              <a:rPr lang="en-US" sz="1050" dirty="0">
                <a:solidFill>
                  <a:srgbClr val="FFDE14"/>
                </a:solidFill>
                <a:latin typeface="Bahnschrift SemiBold" panose="020B0502040204020203" pitchFamily="34" charset="0"/>
              </a:rPr>
              <a:t>The use of cryptographic techniques and multiple proxy layers helps ensure that the data and software integrity are </a:t>
            </a:r>
            <a:r>
              <a:rPr lang="en-US" sz="1050" dirty="0" err="1">
                <a:solidFill>
                  <a:srgbClr val="FFDE14"/>
                </a:solidFill>
                <a:latin typeface="Bahnschrift SemiBold" panose="020B0502040204020203" pitchFamily="34" charset="0"/>
              </a:rPr>
              <a:t>maintained.Prevents</a:t>
            </a:r>
            <a:r>
              <a:rPr lang="en-US" sz="1050" dirty="0">
                <a:solidFill>
                  <a:srgbClr val="FFDE14"/>
                </a:solidFill>
                <a:latin typeface="Bahnschrift SemiBold" panose="020B0502040204020203" pitchFamily="34" charset="0"/>
              </a:rPr>
              <a:t> unauthorized manipulation of data or software within your API environment.</a:t>
            </a:r>
          </a:p>
          <a:p>
            <a:pPr marL="228600" indent="-228600">
              <a:buClr>
                <a:srgbClr val="FFDE14"/>
              </a:buClr>
              <a:buFont typeface="+mj-lt"/>
              <a:buAutoNum type="arabicPeriod"/>
            </a:pPr>
            <a:r>
              <a:rPr lang="en-US" sz="1050" dirty="0">
                <a:solidFill>
                  <a:schemeClr val="bg1"/>
                </a:solidFill>
                <a:latin typeface="Bahnschrift SemiBold" panose="020B0502040204020203" pitchFamily="34" charset="0"/>
              </a:rPr>
              <a:t>Security Logging and Monitoring Failures: </a:t>
            </a:r>
            <a:r>
              <a:rPr lang="en-US" sz="1050" dirty="0">
                <a:solidFill>
                  <a:srgbClr val="FFDE14"/>
                </a:solidFill>
                <a:latin typeface="Bahnschrift SemiBold" panose="020B0502040204020203" pitchFamily="34" charset="0"/>
              </a:rPr>
              <a:t>Implementing logging and monitoring across proxy layers directly addresses this risk, enabling you to detect and respond to security incidents </a:t>
            </a:r>
            <a:r>
              <a:rPr lang="en-US" sz="1050" dirty="0" err="1">
                <a:solidFill>
                  <a:srgbClr val="FFDE14"/>
                </a:solidFill>
                <a:latin typeface="Bahnschrift SemiBold" panose="020B0502040204020203" pitchFamily="34" charset="0"/>
              </a:rPr>
              <a:t>promptly.Comprehensive</a:t>
            </a:r>
            <a:r>
              <a:rPr lang="en-US" sz="1050" dirty="0">
                <a:solidFill>
                  <a:srgbClr val="FFDE14"/>
                </a:solidFill>
                <a:latin typeface="Bahnschrift SemiBold" panose="020B0502040204020203" pitchFamily="34" charset="0"/>
              </a:rPr>
              <a:t> logging and monitoring are critical for detecting breaches and responding to security events.</a:t>
            </a:r>
          </a:p>
          <a:p>
            <a:pPr marL="228600" indent="-228600">
              <a:buClr>
                <a:srgbClr val="FFDE14"/>
              </a:buClr>
              <a:buFont typeface="+mj-lt"/>
              <a:buAutoNum type="arabicPeriod"/>
            </a:pPr>
            <a:r>
              <a:rPr lang="en-US" sz="1050" dirty="0">
                <a:solidFill>
                  <a:schemeClr val="bg1"/>
                </a:solidFill>
                <a:latin typeface="Bahnschrift SemiBold" panose="020B0502040204020203" pitchFamily="34" charset="0"/>
              </a:rPr>
              <a:t>Server-Side Request Forgery (SSRF): </a:t>
            </a:r>
            <a:r>
              <a:rPr lang="en-US" sz="1050" dirty="0">
                <a:solidFill>
                  <a:srgbClr val="FFDE14"/>
                </a:solidFill>
                <a:latin typeface="Bahnschrift SemiBold" panose="020B0502040204020203" pitchFamily="34" charset="0"/>
              </a:rPr>
              <a:t>The use of proxy servers can help mitigate SSRF risks by filtering and validating outbound requests before they reach internal systems. Proxies can help control and restrict internal resources from being accessed or manipulated through SSRF attacks.</a:t>
            </a:r>
          </a:p>
        </p:txBody>
      </p:sp>
    </p:spTree>
    <p:extLst>
      <p:ext uri="{BB962C8B-B14F-4D97-AF65-F5344CB8AC3E}">
        <p14:creationId xmlns:p14="http://schemas.microsoft.com/office/powerpoint/2010/main" val="22030925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3717AD7-76F0-F01C-B84A-F115BE317B52}"/>
              </a:ext>
            </a:extLst>
          </p:cNvPr>
          <p:cNvSpPr txBox="1"/>
          <p:nvPr/>
        </p:nvSpPr>
        <p:spPr>
          <a:xfrm>
            <a:off x="587829" y="254000"/>
            <a:ext cx="7968341" cy="4585871"/>
          </a:xfrm>
          <a:prstGeom prst="rect">
            <a:avLst/>
          </a:prstGeom>
          <a:noFill/>
        </p:spPr>
        <p:txBody>
          <a:bodyPr wrap="square" rtlCol="0">
            <a:spAutoFit/>
          </a:bodyPr>
          <a:lstStyle/>
          <a:p>
            <a:pPr>
              <a:buClr>
                <a:srgbClr val="FFDE14"/>
              </a:buClr>
            </a:pPr>
            <a:r>
              <a:rPr lang="en-US" sz="2800" b="1" dirty="0">
                <a:solidFill>
                  <a:schemeClr val="bg1"/>
                </a:solidFill>
                <a:latin typeface="Bahnschrift SemiBold" panose="020B0502040204020203" pitchFamily="34" charset="0"/>
              </a:rPr>
              <a:t>Positive Impacts of CQS:</a:t>
            </a:r>
          </a:p>
          <a:p>
            <a:pPr>
              <a:buClr>
                <a:srgbClr val="FFDE14"/>
              </a:buClr>
            </a:pPr>
            <a:endParaRPr lang="en-US" sz="1200" b="1" dirty="0">
              <a:solidFill>
                <a:schemeClr val="bg1"/>
              </a:solidFill>
              <a:latin typeface="Bahnschrift SemiBold" panose="020B0502040204020203" pitchFamily="34" charset="0"/>
            </a:endParaRPr>
          </a:p>
          <a:p>
            <a:pPr marL="171450" indent="-171450">
              <a:buClr>
                <a:srgbClr val="FFDE14"/>
              </a:buClr>
              <a:buFont typeface="Arial" panose="020B0604020202020204" pitchFamily="34" charset="0"/>
              <a:buChar char="•"/>
            </a:pPr>
            <a:r>
              <a:rPr lang="en-US" sz="1200" b="1" dirty="0">
                <a:solidFill>
                  <a:schemeClr val="bg1"/>
                </a:solidFill>
                <a:latin typeface="Bahnschrift SemiBold" panose="020B0502040204020203" pitchFamily="34" charset="0"/>
              </a:rPr>
              <a:t>Enhanced Security Against OWASP Top 10 Vulnerabilities:</a:t>
            </a:r>
            <a:r>
              <a:rPr lang="en-US" sz="1200" dirty="0">
                <a:solidFill>
                  <a:schemeClr val="bg1"/>
                </a:solidFill>
                <a:latin typeface="Bahnschrift SemiBold" panose="020B0502040204020203" pitchFamily="34" charset="0"/>
              </a:rPr>
              <a:t> </a:t>
            </a:r>
            <a:r>
              <a:rPr lang="en-US" sz="1200" dirty="0">
                <a:solidFill>
                  <a:srgbClr val="FFDE14"/>
                </a:solidFill>
                <a:latin typeface="Bahnschrift SemiBold" panose="020B0502040204020203" pitchFamily="34" charset="0"/>
              </a:rPr>
              <a:t>Reduces the likelihood of successful attacks, protecting sensitive data and maintaining digital asset integrity.</a:t>
            </a:r>
          </a:p>
          <a:p>
            <a:pPr marL="171450" indent="-171450">
              <a:buClr>
                <a:srgbClr val="FFDE14"/>
              </a:buClr>
              <a:buFont typeface="Arial" panose="020B0604020202020204" pitchFamily="34" charset="0"/>
              <a:buChar char="•"/>
            </a:pPr>
            <a:r>
              <a:rPr lang="en-US" sz="1200" b="1" dirty="0">
                <a:solidFill>
                  <a:schemeClr val="bg1"/>
                </a:solidFill>
                <a:latin typeface="Bahnschrift SemiBold" panose="020B0502040204020203" pitchFamily="34" charset="0"/>
              </a:rPr>
              <a:t>Improved Data Protection:</a:t>
            </a:r>
            <a:r>
              <a:rPr lang="en-US" sz="1200" dirty="0">
                <a:solidFill>
                  <a:srgbClr val="FFDE14"/>
                </a:solidFill>
                <a:latin typeface="Bahnschrift SemiBold" panose="020B0502040204020203" pitchFamily="34" charset="0"/>
              </a:rPr>
              <a:t> Ensures sensitive data is protected both in transit and at rest, enhancing compliance with data protection regulations.</a:t>
            </a:r>
          </a:p>
          <a:p>
            <a:pPr marL="171450" indent="-171450">
              <a:buClr>
                <a:srgbClr val="FFDE14"/>
              </a:buClr>
              <a:buFont typeface="Arial" panose="020B0604020202020204" pitchFamily="34" charset="0"/>
              <a:buChar char="•"/>
            </a:pPr>
            <a:r>
              <a:rPr lang="en-US" sz="1200" b="1" dirty="0">
                <a:solidFill>
                  <a:schemeClr val="bg1"/>
                </a:solidFill>
                <a:latin typeface="Bahnschrift SemiBold" panose="020B0502040204020203" pitchFamily="34" charset="0"/>
              </a:rPr>
              <a:t>Strengthened Access Control:</a:t>
            </a:r>
            <a:r>
              <a:rPr lang="en-US" sz="1200" dirty="0">
                <a:solidFill>
                  <a:schemeClr val="bg1"/>
                </a:solidFill>
                <a:latin typeface="Bahnschrift SemiBold" panose="020B0502040204020203" pitchFamily="34" charset="0"/>
              </a:rPr>
              <a:t> </a:t>
            </a:r>
            <a:r>
              <a:rPr lang="en-US" sz="1200" dirty="0">
                <a:solidFill>
                  <a:srgbClr val="FFDE14"/>
                </a:solidFill>
                <a:latin typeface="Bahnschrift SemiBold" panose="020B0502040204020203" pitchFamily="34" charset="0"/>
              </a:rPr>
              <a:t>Enforces strict user permissions, minimizing insider threats and unauthorized access.</a:t>
            </a:r>
          </a:p>
          <a:p>
            <a:pPr marL="171450" indent="-171450">
              <a:buClr>
                <a:srgbClr val="FFDE14"/>
              </a:buClr>
              <a:buFont typeface="Arial" panose="020B0604020202020204" pitchFamily="34" charset="0"/>
              <a:buChar char="•"/>
            </a:pPr>
            <a:r>
              <a:rPr lang="en-US" sz="1200" b="1" dirty="0">
                <a:solidFill>
                  <a:schemeClr val="bg1"/>
                </a:solidFill>
                <a:latin typeface="Bahnschrift SemiBold" panose="020B0502040204020203" pitchFamily="34" charset="0"/>
              </a:rPr>
              <a:t>Increased Operational Resilience:</a:t>
            </a:r>
            <a:r>
              <a:rPr lang="en-US" sz="1200" dirty="0">
                <a:solidFill>
                  <a:schemeClr val="bg1"/>
                </a:solidFill>
                <a:latin typeface="Bahnschrift SemiBold" panose="020B0502040204020203" pitchFamily="34" charset="0"/>
              </a:rPr>
              <a:t> </a:t>
            </a:r>
            <a:r>
              <a:rPr lang="en-US" sz="1200" dirty="0">
                <a:solidFill>
                  <a:srgbClr val="FFDE14"/>
                </a:solidFill>
                <a:latin typeface="Bahnschrift SemiBold" panose="020B0502040204020203" pitchFamily="34" charset="0"/>
              </a:rPr>
              <a:t>Enhances system stability and performance through traffic management and security filtering.</a:t>
            </a:r>
          </a:p>
          <a:p>
            <a:pPr marL="171450" indent="-171450">
              <a:buClr>
                <a:srgbClr val="FFDE14"/>
              </a:buClr>
              <a:buFont typeface="Arial" panose="020B0604020202020204" pitchFamily="34" charset="0"/>
              <a:buChar char="•"/>
            </a:pPr>
            <a:r>
              <a:rPr lang="en-US" sz="1200" b="1" dirty="0">
                <a:solidFill>
                  <a:schemeClr val="bg1"/>
                </a:solidFill>
                <a:latin typeface="Bahnschrift SemiBold" panose="020B0502040204020203" pitchFamily="34" charset="0"/>
              </a:rPr>
              <a:t>Seamless Integration with Corporate Software:</a:t>
            </a:r>
            <a:r>
              <a:rPr lang="en-US" sz="1200" dirty="0">
                <a:solidFill>
                  <a:schemeClr val="bg1"/>
                </a:solidFill>
                <a:latin typeface="Bahnschrift SemiBold" panose="020B0502040204020203" pitchFamily="34" charset="0"/>
              </a:rPr>
              <a:t> </a:t>
            </a:r>
            <a:r>
              <a:rPr lang="en-US" sz="1200" dirty="0">
                <a:solidFill>
                  <a:srgbClr val="FFDE14"/>
                </a:solidFill>
                <a:latin typeface="Bahnschrift SemiBold" panose="020B0502040204020203" pitchFamily="34" charset="0"/>
              </a:rPr>
              <a:t>Allows advanced security measures without extensive IT infrastructure modifications, reducing implementation costs and downtime.</a:t>
            </a:r>
          </a:p>
          <a:p>
            <a:pPr marL="171450" indent="-171450">
              <a:buClr>
                <a:srgbClr val="FFDE14"/>
              </a:buClr>
              <a:buFont typeface="Arial" panose="020B0604020202020204" pitchFamily="34" charset="0"/>
              <a:buChar char="•"/>
            </a:pPr>
            <a:r>
              <a:rPr lang="en-US" sz="1200" b="1" dirty="0">
                <a:solidFill>
                  <a:schemeClr val="bg1"/>
                </a:solidFill>
                <a:latin typeface="Bahnschrift SemiBold" panose="020B0502040204020203" pitchFamily="34" charset="0"/>
              </a:rPr>
              <a:t>Real-Time Security Monitoring:</a:t>
            </a:r>
            <a:r>
              <a:rPr lang="en-US" sz="1200" dirty="0">
                <a:solidFill>
                  <a:schemeClr val="bg1"/>
                </a:solidFill>
                <a:latin typeface="Bahnschrift SemiBold" panose="020B0502040204020203" pitchFamily="34" charset="0"/>
              </a:rPr>
              <a:t> </a:t>
            </a:r>
            <a:r>
              <a:rPr lang="en-US" sz="1200" dirty="0">
                <a:solidFill>
                  <a:srgbClr val="FFDE14"/>
                </a:solidFill>
                <a:latin typeface="Bahnschrift SemiBold" panose="020B0502040204020203" pitchFamily="34" charset="0"/>
              </a:rPr>
              <a:t>Provides proactive insights into API security, enabling quick response to incidents and reducing breach impact.</a:t>
            </a:r>
          </a:p>
          <a:p>
            <a:pPr marL="171450" indent="-171450">
              <a:buClr>
                <a:srgbClr val="FFDE14"/>
              </a:buClr>
              <a:buFont typeface="Arial" panose="020B0604020202020204" pitchFamily="34" charset="0"/>
              <a:buChar char="•"/>
            </a:pPr>
            <a:r>
              <a:rPr lang="en-US" sz="1200" b="1" dirty="0">
                <a:solidFill>
                  <a:schemeClr val="bg1"/>
                </a:solidFill>
                <a:latin typeface="Bahnschrift SemiBold" panose="020B0502040204020203" pitchFamily="34" charset="0"/>
              </a:rPr>
              <a:t>Increased Trust and Compliance:</a:t>
            </a:r>
            <a:r>
              <a:rPr lang="en-US" sz="1200" dirty="0">
                <a:solidFill>
                  <a:schemeClr val="bg1"/>
                </a:solidFill>
                <a:latin typeface="Bahnschrift SemiBold" panose="020B0502040204020203" pitchFamily="34" charset="0"/>
              </a:rPr>
              <a:t> </a:t>
            </a:r>
            <a:r>
              <a:rPr lang="en-US" sz="1200" dirty="0">
                <a:solidFill>
                  <a:srgbClr val="FFDE14"/>
                </a:solidFill>
                <a:latin typeface="Bahnschrift SemiBold" panose="020B0502040204020203" pitchFamily="34" charset="0"/>
              </a:rPr>
              <a:t>Builds trust with stakeholders and helps meet regulatory requirements for data security.</a:t>
            </a:r>
          </a:p>
          <a:p>
            <a:pPr marL="171450" indent="-171450">
              <a:buClr>
                <a:srgbClr val="FFDE14"/>
              </a:buClr>
              <a:buFont typeface="Arial" panose="020B0604020202020204" pitchFamily="34" charset="0"/>
              <a:buChar char="•"/>
            </a:pPr>
            <a:r>
              <a:rPr lang="en-US" sz="1200" b="1" dirty="0">
                <a:solidFill>
                  <a:schemeClr val="bg1"/>
                </a:solidFill>
                <a:latin typeface="Bahnschrift SemiBold" panose="020B0502040204020203" pitchFamily="34" charset="0"/>
              </a:rPr>
              <a:t>Cost Savings:</a:t>
            </a:r>
            <a:r>
              <a:rPr lang="en-US" sz="1200" dirty="0">
                <a:solidFill>
                  <a:schemeClr val="bg1"/>
                </a:solidFill>
                <a:latin typeface="Bahnschrift SemiBold" panose="020B0502040204020203" pitchFamily="34" charset="0"/>
              </a:rPr>
              <a:t> </a:t>
            </a:r>
            <a:r>
              <a:rPr lang="en-US" sz="1200" dirty="0">
                <a:solidFill>
                  <a:srgbClr val="FFDE14"/>
                </a:solidFill>
                <a:latin typeface="Bahnschrift SemiBold" panose="020B0502040204020203" pitchFamily="34" charset="0"/>
              </a:rPr>
              <a:t>Avoids expenses associated with breaches and reduces costs through seamless integration.</a:t>
            </a:r>
          </a:p>
          <a:p>
            <a:pPr marL="171450" indent="-171450">
              <a:buClr>
                <a:srgbClr val="FFDE14"/>
              </a:buClr>
              <a:buFont typeface="Arial" panose="020B0604020202020204" pitchFamily="34" charset="0"/>
              <a:buChar char="•"/>
            </a:pPr>
            <a:r>
              <a:rPr lang="en-US" sz="1200" b="1" dirty="0">
                <a:solidFill>
                  <a:schemeClr val="bg1"/>
                </a:solidFill>
                <a:latin typeface="Bahnschrift SemiBold" panose="020B0502040204020203" pitchFamily="34" charset="0"/>
              </a:rPr>
              <a:t>Scalability and Flexibility:</a:t>
            </a:r>
            <a:r>
              <a:rPr lang="en-US" sz="1200" dirty="0">
                <a:solidFill>
                  <a:schemeClr val="bg1"/>
                </a:solidFill>
                <a:latin typeface="Bahnschrift SemiBold" panose="020B0502040204020203" pitchFamily="34" charset="0"/>
              </a:rPr>
              <a:t> </a:t>
            </a:r>
            <a:r>
              <a:rPr lang="en-US" sz="1200" dirty="0">
                <a:solidFill>
                  <a:srgbClr val="FFDE14"/>
                </a:solidFill>
                <a:latin typeface="Bahnschrift SemiBold" panose="020B0502040204020203" pitchFamily="34" charset="0"/>
              </a:rPr>
              <a:t>Adapts to organizational growth, ensuring continued protection without performance compromise.</a:t>
            </a:r>
          </a:p>
          <a:p>
            <a:pPr marL="171450" indent="-171450">
              <a:buClr>
                <a:srgbClr val="FFDE14"/>
              </a:buClr>
              <a:buFont typeface="Arial" panose="020B0604020202020204" pitchFamily="34" charset="0"/>
              <a:buChar char="•"/>
            </a:pPr>
            <a:r>
              <a:rPr lang="en-US" sz="1200" b="1" dirty="0">
                <a:solidFill>
                  <a:schemeClr val="bg1"/>
                </a:solidFill>
                <a:latin typeface="Bahnschrift SemiBold" panose="020B0502040204020203" pitchFamily="34" charset="0"/>
              </a:rPr>
              <a:t>Increased User Confidence:</a:t>
            </a:r>
            <a:r>
              <a:rPr lang="en-US" sz="1200" dirty="0">
                <a:solidFill>
                  <a:schemeClr val="bg1"/>
                </a:solidFill>
                <a:latin typeface="Bahnschrift SemiBold" panose="020B0502040204020203" pitchFamily="34" charset="0"/>
              </a:rPr>
              <a:t> </a:t>
            </a:r>
            <a:r>
              <a:rPr lang="en-US" sz="1200" dirty="0">
                <a:solidFill>
                  <a:srgbClr val="FFDE14"/>
                </a:solidFill>
                <a:latin typeface="Bahnschrift SemiBold" panose="020B0502040204020203" pitchFamily="34" charset="0"/>
              </a:rPr>
              <a:t>Enhances user trust and satisfaction with secure API interactions.</a:t>
            </a:r>
          </a:p>
          <a:p>
            <a:r>
              <a:rPr lang="en-US" sz="1200" dirty="0">
                <a:solidFill>
                  <a:schemeClr val="bg1"/>
                </a:solidFill>
                <a:latin typeface="Bahnschrift SemiBold" panose="020B0502040204020203" pitchFamily="34" charset="0"/>
              </a:rPr>
              <a:t>The solution fortifies defenses, improves operational efficiency, and supports compliance, making it essential to the organization's cybersecurity strategy.</a:t>
            </a:r>
          </a:p>
          <a:p>
            <a:endParaRPr lang="en-US" sz="1200" dirty="0">
              <a:solidFill>
                <a:srgbClr val="FFDE14"/>
              </a:solidFill>
              <a:latin typeface="Bahnschrift SemiBold" panose="020B0502040204020203" pitchFamily="34" charset="0"/>
            </a:endParaRPr>
          </a:p>
        </p:txBody>
      </p:sp>
    </p:spTree>
    <p:extLst>
      <p:ext uri="{BB962C8B-B14F-4D97-AF65-F5344CB8AC3E}">
        <p14:creationId xmlns:p14="http://schemas.microsoft.com/office/powerpoint/2010/main" val="7251535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BE16E38-89CB-95F5-EB0F-36B6C40D27C7}"/>
              </a:ext>
            </a:extLst>
          </p:cNvPr>
          <p:cNvSpPr txBox="1"/>
          <p:nvPr/>
        </p:nvSpPr>
        <p:spPr>
          <a:xfrm>
            <a:off x="732971" y="353786"/>
            <a:ext cx="7569199" cy="523220"/>
          </a:xfrm>
          <a:prstGeom prst="rect">
            <a:avLst/>
          </a:prstGeom>
          <a:noFill/>
        </p:spPr>
        <p:txBody>
          <a:bodyPr wrap="square" rtlCol="0">
            <a:spAutoFit/>
          </a:bodyPr>
          <a:lstStyle/>
          <a:p>
            <a:r>
              <a:rPr lang="en-US" sz="2800" b="1" dirty="0">
                <a:solidFill>
                  <a:schemeClr val="bg1"/>
                </a:solidFill>
                <a:latin typeface="Bahnschrift SemiBold" panose="020B0502040204020203" pitchFamily="34" charset="0"/>
              </a:rPr>
              <a:t>Methodology</a:t>
            </a:r>
          </a:p>
        </p:txBody>
      </p:sp>
      <p:pic>
        <p:nvPicPr>
          <p:cNvPr id="4" name="Picture 3">
            <a:extLst>
              <a:ext uri="{FF2B5EF4-FFF2-40B4-BE49-F238E27FC236}">
                <a16:creationId xmlns:a16="http://schemas.microsoft.com/office/drawing/2014/main" id="{AF568DA6-EB2B-F9CE-DFF5-D1096F25D2F5}"/>
              </a:ext>
            </a:extLst>
          </p:cNvPr>
          <p:cNvPicPr>
            <a:picLocks noChangeAspect="1"/>
          </p:cNvPicPr>
          <p:nvPr/>
        </p:nvPicPr>
        <p:blipFill>
          <a:blip r:embed="rId2"/>
          <a:stretch>
            <a:fillRect/>
          </a:stretch>
        </p:blipFill>
        <p:spPr>
          <a:xfrm>
            <a:off x="979714" y="950686"/>
            <a:ext cx="6487886" cy="3839028"/>
          </a:xfrm>
          <a:prstGeom prst="rect">
            <a:avLst/>
          </a:prstGeom>
        </p:spPr>
      </p:pic>
    </p:spTree>
    <p:extLst>
      <p:ext uri="{BB962C8B-B14F-4D97-AF65-F5344CB8AC3E}">
        <p14:creationId xmlns:p14="http://schemas.microsoft.com/office/powerpoint/2010/main" val="3939061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6E3BFBF-E45F-D854-DA26-48724EC4A30C}"/>
              </a:ext>
            </a:extLst>
          </p:cNvPr>
          <p:cNvSpPr txBox="1"/>
          <p:nvPr/>
        </p:nvSpPr>
        <p:spPr>
          <a:xfrm>
            <a:off x="573314" y="457200"/>
            <a:ext cx="7924799" cy="4308872"/>
          </a:xfrm>
          <a:prstGeom prst="rect">
            <a:avLst/>
          </a:prstGeom>
          <a:noFill/>
        </p:spPr>
        <p:txBody>
          <a:bodyPr wrap="square" rtlCol="0">
            <a:spAutoFit/>
          </a:bodyPr>
          <a:lstStyle/>
          <a:p>
            <a:pPr>
              <a:buClr>
                <a:srgbClr val="FFDE14"/>
              </a:buClr>
            </a:pPr>
            <a:r>
              <a:rPr lang="en-US" sz="2000" dirty="0">
                <a:solidFill>
                  <a:schemeClr val="bg1"/>
                </a:solidFill>
                <a:latin typeface="Bahnschrift SemiBold" panose="020B0502040204020203" pitchFamily="34" charset="0"/>
              </a:rPr>
              <a:t>Key Components    </a:t>
            </a:r>
          </a:p>
          <a:p>
            <a:pPr marL="171450" indent="-171450">
              <a:buClr>
                <a:srgbClr val="FFDE14"/>
              </a:buClr>
              <a:buFont typeface="Arial" panose="020B0604020202020204" pitchFamily="34" charset="0"/>
              <a:buChar char="•"/>
            </a:pPr>
            <a:r>
              <a:rPr lang="en-US" sz="1200" dirty="0">
                <a:solidFill>
                  <a:schemeClr val="bg1"/>
                </a:solidFill>
                <a:latin typeface="Bahnschrift SemiBold" panose="020B0502040204020203" pitchFamily="34" charset="0"/>
              </a:rPr>
              <a:t>Authentication (Crystal </a:t>
            </a:r>
            <a:r>
              <a:rPr lang="en-US" sz="1200" dirty="0" err="1">
                <a:solidFill>
                  <a:schemeClr val="bg1"/>
                </a:solidFill>
                <a:latin typeface="Bahnschrift SemiBold" panose="020B0502040204020203" pitchFamily="34" charset="0"/>
              </a:rPr>
              <a:t>Dilithium</a:t>
            </a:r>
            <a:r>
              <a:rPr lang="en-US" sz="1200" dirty="0">
                <a:solidFill>
                  <a:schemeClr val="bg1"/>
                </a:solidFill>
                <a:latin typeface="Bahnschrift SemiBold" panose="020B0502040204020203" pitchFamily="34" charset="0"/>
              </a:rPr>
              <a:t>): </a:t>
            </a:r>
            <a:r>
              <a:rPr lang="en-US" sz="1200" dirty="0">
                <a:solidFill>
                  <a:srgbClr val="FFDE14"/>
                </a:solidFill>
                <a:latin typeface="Bahnschrift SemiBold" panose="020B0502040204020203" pitchFamily="34" charset="0"/>
              </a:rPr>
              <a:t>Implements PQC algorithms for strong, quantum-resistant API 	        	                                       authentication.    </a:t>
            </a:r>
          </a:p>
          <a:p>
            <a:pPr marL="171450" indent="-171450">
              <a:buClr>
                <a:srgbClr val="FFDE14"/>
              </a:buClr>
              <a:buFont typeface="Arial" panose="020B0604020202020204" pitchFamily="34" charset="0"/>
              <a:buChar char="•"/>
            </a:pPr>
            <a:r>
              <a:rPr lang="en-US" sz="1200" dirty="0">
                <a:solidFill>
                  <a:schemeClr val="bg1"/>
                </a:solidFill>
                <a:latin typeface="Bahnschrift SemiBold" panose="020B0502040204020203" pitchFamily="34" charset="0"/>
              </a:rPr>
              <a:t>Encryption (Crystal </a:t>
            </a:r>
            <a:r>
              <a:rPr lang="en-US" sz="1200" dirty="0" err="1">
                <a:solidFill>
                  <a:schemeClr val="bg1"/>
                </a:solidFill>
                <a:latin typeface="Bahnschrift SemiBold" panose="020B0502040204020203" pitchFamily="34" charset="0"/>
              </a:rPr>
              <a:t>Kyber</a:t>
            </a:r>
            <a:r>
              <a:rPr lang="en-US" sz="1200" dirty="0">
                <a:solidFill>
                  <a:schemeClr val="bg1"/>
                </a:solidFill>
                <a:latin typeface="Bahnschrift SemiBold" panose="020B0502040204020203" pitchFamily="34" charset="0"/>
              </a:rPr>
              <a:t>): </a:t>
            </a:r>
            <a:r>
              <a:rPr lang="en-US" sz="1200" dirty="0">
                <a:solidFill>
                  <a:srgbClr val="FFDE14"/>
                </a:solidFill>
                <a:latin typeface="Bahnschrift SemiBold" panose="020B0502040204020203" pitchFamily="34" charset="0"/>
              </a:rPr>
              <a:t>Safeguards data at rest and in transit with post-quantum cryptographic techniques.   </a:t>
            </a:r>
          </a:p>
          <a:p>
            <a:pPr marL="171450" indent="-171450">
              <a:buClr>
                <a:srgbClr val="FFDE14"/>
              </a:buClr>
              <a:buFont typeface="Arial" panose="020B0604020202020204" pitchFamily="34" charset="0"/>
              <a:buChar char="•"/>
            </a:pPr>
            <a:r>
              <a:rPr lang="en-US" sz="1200" dirty="0">
                <a:solidFill>
                  <a:schemeClr val="bg1"/>
                </a:solidFill>
                <a:latin typeface="Bahnschrift SemiBold" panose="020B0502040204020203" pitchFamily="34" charset="0"/>
              </a:rPr>
              <a:t>Role-Based Access Control (RBAC): </a:t>
            </a:r>
            <a:r>
              <a:rPr lang="en-US" sz="1200" dirty="0">
                <a:solidFill>
                  <a:srgbClr val="FFDE14"/>
                </a:solidFill>
                <a:latin typeface="Bahnschrift SemiBold" panose="020B0502040204020203" pitchFamily="34" charset="0"/>
              </a:rPr>
              <a:t>Enforces access control with quantum-resistant methods, including rate 	                                           limiting and data filtering.</a:t>
            </a:r>
          </a:p>
          <a:p>
            <a:pPr>
              <a:buClr>
                <a:srgbClr val="FFDE14"/>
              </a:buClr>
            </a:pPr>
            <a:r>
              <a:rPr lang="en-US" sz="2000" dirty="0">
                <a:solidFill>
                  <a:schemeClr val="bg1"/>
                </a:solidFill>
                <a:latin typeface="Bahnschrift SemiBold" panose="020B0502040204020203" pitchFamily="34" charset="0"/>
              </a:rPr>
              <a:t>Security Workflow    </a:t>
            </a:r>
          </a:p>
          <a:p>
            <a:pPr marL="171450" indent="-171450">
              <a:buClr>
                <a:srgbClr val="FFDE14"/>
              </a:buClr>
              <a:buFont typeface="Arial" panose="020B0604020202020204" pitchFamily="34" charset="0"/>
              <a:buChar char="•"/>
            </a:pPr>
            <a:r>
              <a:rPr lang="en-US" sz="1200" dirty="0">
                <a:solidFill>
                  <a:schemeClr val="bg1"/>
                </a:solidFill>
                <a:latin typeface="Bahnschrift SemiBold" panose="020B0502040204020203" pitchFamily="34" charset="0"/>
              </a:rPr>
              <a:t>API Gateway:    </a:t>
            </a:r>
            <a:r>
              <a:rPr lang="en-US" sz="1200" dirty="0">
                <a:solidFill>
                  <a:srgbClr val="FFDE14"/>
                </a:solidFill>
                <a:latin typeface="Bahnschrift SemiBold" panose="020B0502040204020203" pitchFamily="34" charset="0"/>
              </a:rPr>
              <a:t>Processes API requests like login, search, and payments.    </a:t>
            </a:r>
          </a:p>
          <a:p>
            <a:pPr marL="171450" indent="-171450">
              <a:buClr>
                <a:srgbClr val="FFDE14"/>
              </a:buClr>
              <a:buFont typeface="Arial" panose="020B0604020202020204" pitchFamily="34" charset="0"/>
              <a:buChar char="•"/>
            </a:pPr>
            <a:r>
              <a:rPr lang="en-US" sz="1200" dirty="0">
                <a:solidFill>
                  <a:schemeClr val="bg1"/>
                </a:solidFill>
                <a:latin typeface="Bahnschrift SemiBold" panose="020B0502040204020203" pitchFamily="34" charset="0"/>
              </a:rPr>
              <a:t>Multi-Layer Proxy Servers:    </a:t>
            </a:r>
            <a:r>
              <a:rPr lang="en-US" sz="1200" dirty="0">
                <a:solidFill>
                  <a:srgbClr val="FFDE14"/>
                </a:solidFill>
                <a:latin typeface="Bahnschrift SemiBold" panose="020B0502040204020203" pitchFamily="34" charset="0"/>
              </a:rPr>
              <a:t>Reverse proxy for filtering, token scrambling, and secure data flow management.    </a:t>
            </a:r>
          </a:p>
          <a:p>
            <a:pPr marL="171450" indent="-171450">
              <a:buClr>
                <a:srgbClr val="FFDE14"/>
              </a:buClr>
              <a:buFont typeface="Arial" panose="020B0604020202020204" pitchFamily="34" charset="0"/>
              <a:buChar char="•"/>
            </a:pPr>
            <a:r>
              <a:rPr lang="en-US" sz="1200" dirty="0">
                <a:solidFill>
                  <a:schemeClr val="bg1"/>
                </a:solidFill>
                <a:latin typeface="Bahnschrift SemiBold" panose="020B0502040204020203" pitchFamily="34" charset="0"/>
              </a:rPr>
              <a:t>Endpoint Monitoring:</a:t>
            </a:r>
            <a:r>
              <a:rPr lang="en-US" sz="1200" dirty="0">
                <a:solidFill>
                  <a:srgbClr val="FFDE14"/>
                </a:solidFill>
                <a:latin typeface="Bahnschrift SemiBold" panose="020B0502040204020203" pitchFamily="34" charset="0"/>
              </a:rPr>
              <a:t>    Continuous monitoring to detect anomalies and threats in real-time.    </a:t>
            </a:r>
          </a:p>
          <a:p>
            <a:pPr marL="171450" indent="-171450">
              <a:buClr>
                <a:srgbClr val="FFDE14"/>
              </a:buClr>
              <a:buFont typeface="Arial" panose="020B0604020202020204" pitchFamily="34" charset="0"/>
              <a:buChar char="•"/>
            </a:pPr>
            <a:r>
              <a:rPr lang="en-US" sz="1200" dirty="0">
                <a:solidFill>
                  <a:schemeClr val="bg1"/>
                </a:solidFill>
                <a:latin typeface="Bahnschrift SemiBold" panose="020B0502040204020203" pitchFamily="34" charset="0"/>
              </a:rPr>
              <a:t>Logs and Visualization:    </a:t>
            </a:r>
            <a:r>
              <a:rPr lang="en-US" sz="1200" dirty="0">
                <a:solidFill>
                  <a:srgbClr val="FFDE14"/>
                </a:solidFill>
                <a:latin typeface="Bahnschrift SemiBold" panose="020B0502040204020203" pitchFamily="34" charset="0"/>
              </a:rPr>
              <a:t>Logs API interactions and uses deep learning for monitoring and alerts.</a:t>
            </a:r>
          </a:p>
          <a:p>
            <a:pPr marL="171450" indent="-171450">
              <a:buClr>
                <a:srgbClr val="FFDE14"/>
              </a:buClr>
              <a:buFont typeface="Arial" panose="020B0604020202020204" pitchFamily="34" charset="0"/>
              <a:buChar char="•"/>
            </a:pPr>
            <a:r>
              <a:rPr lang="en-US" sz="1200" dirty="0">
                <a:solidFill>
                  <a:schemeClr val="bg1"/>
                </a:solidFill>
                <a:latin typeface="Bahnschrift SemiBold" panose="020B0502040204020203" pitchFamily="34" charset="0"/>
              </a:rPr>
              <a:t>Future-Ready Security:    </a:t>
            </a:r>
            <a:r>
              <a:rPr lang="en-US" sz="1200" dirty="0">
                <a:solidFill>
                  <a:srgbClr val="FFDE14"/>
                </a:solidFill>
                <a:latin typeface="Bahnschrift SemiBold" panose="020B0502040204020203" pitchFamily="34" charset="0"/>
              </a:rPr>
              <a:t>The C.Q.S framework ensures robust API protection against quantum-era threats.</a:t>
            </a:r>
          </a:p>
          <a:p>
            <a:pPr>
              <a:buClr>
                <a:srgbClr val="FFDE14"/>
              </a:buClr>
            </a:pPr>
            <a:endParaRPr lang="en-US" sz="1200" dirty="0">
              <a:solidFill>
                <a:srgbClr val="FFDE14"/>
              </a:solidFill>
              <a:latin typeface="Bahnschrift SemiBold" panose="020B0502040204020203" pitchFamily="34" charset="0"/>
            </a:endParaRPr>
          </a:p>
          <a:p>
            <a:pPr>
              <a:buClr>
                <a:srgbClr val="FFDE14"/>
              </a:buClr>
            </a:pPr>
            <a:r>
              <a:rPr lang="en-US" sz="2000" b="1" dirty="0">
                <a:solidFill>
                  <a:schemeClr val="bg1"/>
                </a:solidFill>
                <a:latin typeface="Bahnschrift SemiBold" panose="020B0502040204020203" pitchFamily="34" charset="0"/>
              </a:rPr>
              <a:t>Tools and Technologies</a:t>
            </a:r>
          </a:p>
          <a:p>
            <a:pPr marL="171450" indent="-171450">
              <a:buClr>
                <a:srgbClr val="FFDE14"/>
              </a:buClr>
              <a:buFont typeface="Arial" panose="020B0604020202020204" pitchFamily="34" charset="0"/>
              <a:buChar char="•"/>
            </a:pPr>
            <a:r>
              <a:rPr lang="en-US" sz="1200" dirty="0">
                <a:solidFill>
                  <a:srgbClr val="FFDE14"/>
                </a:solidFill>
                <a:latin typeface="Bahnschrift SemiBold" panose="020B0502040204020203" pitchFamily="34" charset="0"/>
              </a:rPr>
              <a:t>Python for API development and cryptographic integration,</a:t>
            </a:r>
          </a:p>
          <a:p>
            <a:pPr marL="171450" indent="-171450">
              <a:buClr>
                <a:srgbClr val="FFDE14"/>
              </a:buClr>
              <a:buFont typeface="Arial" panose="020B0604020202020204" pitchFamily="34" charset="0"/>
              <a:buChar char="•"/>
            </a:pPr>
            <a:r>
              <a:rPr lang="en-US" sz="1200" dirty="0">
                <a:solidFill>
                  <a:srgbClr val="FFDE14"/>
                </a:solidFill>
                <a:latin typeface="Bahnschrift SemiBold" panose="020B0502040204020203" pitchFamily="34" charset="0"/>
              </a:rPr>
              <a:t>NGINX as a reverse proxy for secure data handling</a:t>
            </a:r>
          </a:p>
          <a:p>
            <a:pPr marL="171450" indent="-171450">
              <a:buClr>
                <a:srgbClr val="FFDE14"/>
              </a:buClr>
              <a:buFont typeface="Arial" panose="020B0604020202020204" pitchFamily="34" charset="0"/>
              <a:buChar char="•"/>
            </a:pPr>
            <a:r>
              <a:rPr lang="en-US" sz="1200" dirty="0">
                <a:solidFill>
                  <a:srgbClr val="FFDE14"/>
                </a:solidFill>
                <a:latin typeface="Bahnschrift SemiBold" panose="020B0502040204020203" pitchFamily="34" charset="0"/>
              </a:rPr>
              <a:t>Prometheus/Grafana for real-time monitoring and visualization. </a:t>
            </a:r>
          </a:p>
          <a:p>
            <a:pPr marL="171450" indent="-171450">
              <a:buClr>
                <a:srgbClr val="FFDE14"/>
              </a:buClr>
              <a:buFont typeface="Arial" panose="020B0604020202020204" pitchFamily="34" charset="0"/>
              <a:buChar char="•"/>
            </a:pPr>
            <a:r>
              <a:rPr lang="en-US" sz="1200" dirty="0">
                <a:solidFill>
                  <a:srgbClr val="FFDE14"/>
                </a:solidFill>
                <a:latin typeface="Bahnschrift SemiBold" panose="020B0502040204020203" pitchFamily="34" charset="0"/>
              </a:rPr>
              <a:t>TensorFlow or </a:t>
            </a:r>
            <a:r>
              <a:rPr lang="en-US" sz="1200" dirty="0" err="1">
                <a:solidFill>
                  <a:srgbClr val="FFDE14"/>
                </a:solidFill>
                <a:latin typeface="Bahnschrift SemiBold" panose="020B0502040204020203" pitchFamily="34" charset="0"/>
              </a:rPr>
              <a:t>PyTorch</a:t>
            </a:r>
            <a:r>
              <a:rPr lang="en-US" sz="1200" dirty="0">
                <a:solidFill>
                  <a:srgbClr val="FFDE14"/>
                </a:solidFill>
                <a:latin typeface="Bahnschrift SemiBold" panose="020B0502040204020203" pitchFamily="34" charset="0"/>
              </a:rPr>
              <a:t> are used for deep learning</a:t>
            </a:r>
          </a:p>
          <a:p>
            <a:pPr marL="171450" indent="-171450">
              <a:buClr>
                <a:srgbClr val="FFDE14"/>
              </a:buClr>
              <a:buFont typeface="Arial" panose="020B0604020202020204" pitchFamily="34" charset="0"/>
              <a:buChar char="•"/>
            </a:pPr>
            <a:r>
              <a:rPr lang="en-US" sz="1200" dirty="0">
                <a:solidFill>
                  <a:srgbClr val="FFDE14"/>
                </a:solidFill>
                <a:latin typeface="Bahnschrift SemiBold" panose="020B0502040204020203" pitchFamily="34" charset="0"/>
              </a:rPr>
              <a:t>OAuth 2.0 and JWT manage secure API authentication. </a:t>
            </a:r>
          </a:p>
          <a:p>
            <a:pPr marL="171450" indent="-171450">
              <a:buClr>
                <a:srgbClr val="FFDE14"/>
              </a:buClr>
              <a:buFont typeface="Arial" panose="020B0604020202020204" pitchFamily="34" charset="0"/>
              <a:buChar char="•"/>
            </a:pPr>
            <a:r>
              <a:rPr lang="en-US" sz="1200" dirty="0">
                <a:solidFill>
                  <a:srgbClr val="FFDE14"/>
                </a:solidFill>
                <a:latin typeface="Bahnschrift SemiBold" panose="020B0502040204020203" pitchFamily="34" charset="0"/>
              </a:rPr>
              <a:t>Docker and Kubernetes facilitate containerization and orchestration.</a:t>
            </a:r>
          </a:p>
          <a:p>
            <a:pPr marL="171450" indent="-171450">
              <a:buClr>
                <a:srgbClr val="FFDE14"/>
              </a:buClr>
              <a:buFont typeface="Arial" panose="020B0604020202020204" pitchFamily="34" charset="0"/>
              <a:buChar char="•"/>
            </a:pPr>
            <a:r>
              <a:rPr lang="en-US" sz="1200" dirty="0">
                <a:solidFill>
                  <a:srgbClr val="FFDE14"/>
                </a:solidFill>
                <a:latin typeface="Bahnschrift SemiBold" panose="020B0502040204020203" pitchFamily="34" charset="0"/>
              </a:rPr>
              <a:t>CloudWatch for Alert System.</a:t>
            </a:r>
          </a:p>
        </p:txBody>
      </p:sp>
    </p:spTree>
    <p:extLst>
      <p:ext uri="{BB962C8B-B14F-4D97-AF65-F5344CB8AC3E}">
        <p14:creationId xmlns:p14="http://schemas.microsoft.com/office/powerpoint/2010/main" val="145749453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465</TotalTime>
  <Words>2317</Words>
  <Application>Microsoft Office PowerPoint</Application>
  <PresentationFormat>On-screen Show (16:9)</PresentationFormat>
  <Paragraphs>108</Paragraphs>
  <Slides>13</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Times New Roman</vt:lpstr>
      <vt:lpstr>Roboto</vt:lpstr>
      <vt:lpstr>Bahnschrift SemiBold</vt:lpstr>
      <vt:lpstr>Arial</vt:lpstr>
      <vt:lpstr>Simple Light</vt:lpstr>
      <vt:lpstr>PowerPoint Presentation</vt:lpstr>
      <vt:lpstr>Crystal Quantum Shield Information Security (InfoSec) Team: Perfect Cube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Bhaskar Banerjee</cp:lastModifiedBy>
  <cp:revision>32</cp:revision>
  <dcterms:modified xsi:type="dcterms:W3CDTF">2024-08-18T21:01:58Z</dcterms:modified>
</cp:coreProperties>
</file>